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4"/>
  </p:notesMasterIdLst>
  <p:handoutMasterIdLst>
    <p:handoutMasterId r:id="rId85"/>
  </p:handoutMasterIdLst>
  <p:sldIdLst>
    <p:sldId id="358" r:id="rId2"/>
    <p:sldId id="399" r:id="rId3"/>
    <p:sldId id="584" r:id="rId4"/>
    <p:sldId id="603" r:id="rId5"/>
    <p:sldId id="605" r:id="rId6"/>
    <p:sldId id="604" r:id="rId7"/>
    <p:sldId id="616" r:id="rId8"/>
    <p:sldId id="725" r:id="rId9"/>
    <p:sldId id="608" r:id="rId10"/>
    <p:sldId id="609" r:id="rId11"/>
    <p:sldId id="610" r:id="rId12"/>
    <p:sldId id="611" r:id="rId13"/>
    <p:sldId id="612" r:id="rId14"/>
    <p:sldId id="614" r:id="rId15"/>
    <p:sldId id="615" r:id="rId16"/>
    <p:sldId id="617" r:id="rId17"/>
    <p:sldId id="691" r:id="rId18"/>
    <p:sldId id="719" r:id="rId19"/>
    <p:sldId id="618" r:id="rId20"/>
    <p:sldId id="722" r:id="rId21"/>
    <p:sldId id="619" r:id="rId22"/>
    <p:sldId id="620" r:id="rId23"/>
    <p:sldId id="621" r:id="rId24"/>
    <p:sldId id="622" r:id="rId25"/>
    <p:sldId id="627" r:id="rId26"/>
    <p:sldId id="623" r:id="rId27"/>
    <p:sldId id="628" r:id="rId28"/>
    <p:sldId id="624" r:id="rId29"/>
    <p:sldId id="626" r:id="rId30"/>
    <p:sldId id="625" r:id="rId31"/>
    <p:sldId id="720" r:id="rId32"/>
    <p:sldId id="705" r:id="rId33"/>
    <p:sldId id="706" r:id="rId34"/>
    <p:sldId id="707" r:id="rId35"/>
    <p:sldId id="708" r:id="rId36"/>
    <p:sldId id="709" r:id="rId37"/>
    <p:sldId id="710" r:id="rId38"/>
    <p:sldId id="711" r:id="rId39"/>
    <p:sldId id="712" r:id="rId40"/>
    <p:sldId id="713" r:id="rId41"/>
    <p:sldId id="714" r:id="rId42"/>
    <p:sldId id="715" r:id="rId43"/>
    <p:sldId id="716" r:id="rId44"/>
    <p:sldId id="717" r:id="rId45"/>
    <p:sldId id="718" r:id="rId46"/>
    <p:sldId id="726" r:id="rId47"/>
    <p:sldId id="727" r:id="rId48"/>
    <p:sldId id="728" r:id="rId49"/>
    <p:sldId id="729" r:id="rId50"/>
    <p:sldId id="730" r:id="rId51"/>
    <p:sldId id="731" r:id="rId52"/>
    <p:sldId id="732" r:id="rId53"/>
    <p:sldId id="733" r:id="rId54"/>
    <p:sldId id="734" r:id="rId55"/>
    <p:sldId id="735" r:id="rId56"/>
    <p:sldId id="736" r:id="rId57"/>
    <p:sldId id="737" r:id="rId58"/>
    <p:sldId id="738" r:id="rId59"/>
    <p:sldId id="739" r:id="rId60"/>
    <p:sldId id="740" r:id="rId61"/>
    <p:sldId id="741" r:id="rId62"/>
    <p:sldId id="742" r:id="rId63"/>
    <p:sldId id="743" r:id="rId64"/>
    <p:sldId id="744" r:id="rId65"/>
    <p:sldId id="745" r:id="rId66"/>
    <p:sldId id="746" r:id="rId67"/>
    <p:sldId id="747" r:id="rId68"/>
    <p:sldId id="748" r:id="rId69"/>
    <p:sldId id="749" r:id="rId70"/>
    <p:sldId id="750" r:id="rId71"/>
    <p:sldId id="752" r:id="rId72"/>
    <p:sldId id="753" r:id="rId73"/>
    <p:sldId id="755" r:id="rId74"/>
    <p:sldId id="756" r:id="rId75"/>
    <p:sldId id="762" r:id="rId76"/>
    <p:sldId id="757" r:id="rId77"/>
    <p:sldId id="754" r:id="rId78"/>
    <p:sldId id="758" r:id="rId79"/>
    <p:sldId id="759" r:id="rId80"/>
    <p:sldId id="760" r:id="rId81"/>
    <p:sldId id="761" r:id="rId82"/>
    <p:sldId id="723" r:id="rId83"/>
  </p:sldIdLst>
  <p:sldSz cx="9144000" cy="6858000" type="screen4x3"/>
  <p:notesSz cx="7099300" cy="10234613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5">
          <p15:clr>
            <a:srgbClr val="A4A3A4"/>
          </p15:clr>
        </p15:guide>
        <p15:guide id="2" pos="2237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2529"/>
    <a:srgbClr val="DBF63C"/>
    <a:srgbClr val="FFFF99"/>
    <a:srgbClr val="0070C0"/>
    <a:srgbClr val="BACEE5"/>
    <a:srgbClr val="46AAC8"/>
    <a:srgbClr val="1F497D"/>
    <a:srgbClr val="78CEF9"/>
    <a:srgbClr val="A50021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824" autoAdjust="0"/>
    <p:restoredTop sz="68280" autoAdjust="0"/>
  </p:normalViewPr>
  <p:slideViewPr>
    <p:cSldViewPr>
      <p:cViewPr varScale="1">
        <p:scale>
          <a:sx n="73" d="100"/>
          <a:sy n="73" d="100"/>
        </p:scale>
        <p:origin x="2360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-2856" y="-102"/>
      </p:cViewPr>
      <p:guideLst>
        <p:guide orient="horz" pos="3225"/>
        <p:guide pos="2237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viewProps" Target="viewProps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917" cy="512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19" tIns="47361" rIns="94719" bIns="47361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822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0727" y="1"/>
            <a:ext cx="3076917" cy="512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19" tIns="47361" rIns="94719" bIns="47361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822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2" y="9720920"/>
            <a:ext cx="3076917" cy="512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19" tIns="47361" rIns="94719" bIns="47361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822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0727" y="9720920"/>
            <a:ext cx="3076917" cy="512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19" tIns="47361" rIns="94719" bIns="47361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64D8950D-FA54-4B60-A177-B9B35B7176C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035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3.tiff>
</file>

<file path=ppt/media/image4.png>
</file>

<file path=ppt/media/image4.tiff>
</file>

<file path=ppt/media/image40.png>
</file>

<file path=ppt/media/image5.png>
</file>

<file path=ppt/media/image5.tiff>
</file>

<file path=ppt/media/image6.png>
</file>

<file path=ppt/media/image60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2" y="1"/>
            <a:ext cx="3076917" cy="512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19" tIns="47361" rIns="94719" bIns="47361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0727" y="1"/>
            <a:ext cx="3076917" cy="512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19" tIns="47361" rIns="94719" bIns="47361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89013" y="765175"/>
            <a:ext cx="5121275" cy="38401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14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931" y="4862101"/>
            <a:ext cx="5679440" cy="46052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19" tIns="47361" rIns="94719" bIns="473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2" y="9720920"/>
            <a:ext cx="3076917" cy="512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19" tIns="47361" rIns="94719" bIns="47361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14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0727" y="9720920"/>
            <a:ext cx="3076917" cy="5120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19" tIns="47361" rIns="94719" bIns="47361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</a:defRPr>
            </a:lvl1pPr>
          </a:lstStyle>
          <a:p>
            <a:fld id="{AA2B018A-536A-4E95-B27E-3171BA8DAA5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22283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47199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69285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52219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0486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1843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260353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04693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89452D6B-82B3-EA40-AFA2-76396D01C53B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14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3277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 lIns="91284" rIns="91284"/>
          <a:lstStyle/>
          <a:p>
            <a:pPr defTabSz="906543"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37098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7BECA447-C851-5A4F-8FE5-54439B59DED9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15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921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 lIns="91284" rIns="91284"/>
          <a:lstStyle/>
          <a:p>
            <a:pPr defTabSz="906543">
              <a:defRPr/>
            </a:pPr>
            <a:endParaRPr lang="en-US" dirty="0">
              <a:ea typeface="ＭＳ Ｐゴシック" charset="0"/>
              <a:cs typeface="+mn-cs"/>
            </a:endParaRPr>
          </a:p>
          <a:p>
            <a:pPr defTabSz="906543"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3421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5D12A2EF-F2BD-C840-B77E-48DAF5865D37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16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368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 lIns="91284" rIns="91284"/>
          <a:lstStyle/>
          <a:p>
            <a:pPr defTabSz="906543"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0259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658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977023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3454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054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18531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6E85E547-78BE-674D-B3C9-FD43C8D663E7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21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409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 lIns="91284" rIns="91284"/>
          <a:lstStyle/>
          <a:p>
            <a:pPr marL="171450" marR="0" lvl="0" indent="-171450" algn="l" defTabSz="906543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306123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F1A27ACA-4913-6546-90A2-EFA407C6A7BA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22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 lIns="91284" rIns="91284"/>
          <a:lstStyle/>
          <a:p>
            <a:pPr marL="171450" indent="-171450" defTabSz="906543">
              <a:buFont typeface="Arial" panose="020B0604020202020204" pitchFamily="34" charset="0"/>
              <a:buChar char="•"/>
              <a:defRPr/>
            </a:pPr>
            <a:endParaRPr lang="en-US" baseline="0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677161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B6643FA9-6E14-874F-8CD1-1814110AA3C1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23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 lIns="91284" rIns="91284"/>
          <a:lstStyle/>
          <a:p>
            <a:pPr defTabSz="906543"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35201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FED594F1-43ED-ED40-B554-BAACDFAF103F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24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471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 lIns="91284" rIns="91284"/>
          <a:lstStyle/>
          <a:p>
            <a:pPr defTabSz="906543"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9975290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9893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81CAC001-1567-E84D-BABE-A8E770AA9245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26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59541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81CAC001-1567-E84D-BABE-A8E770AA9245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27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491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378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960625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46D7025B-0B9C-4840-9ED8-131FF2A59F16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28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512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3137214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4A20F8D8-C7C1-E146-B162-17AB30B552BF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29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033906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91683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55FCA3A6-8655-0547-9346-CB5FAC4C71E8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30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1683638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99FC57DB-F454-5D46-B8C0-05E2D4154BA2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31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645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6246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878313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76851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43946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0804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995936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30281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57441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681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5667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Arial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1569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59552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26557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136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28636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079484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29852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9547C4E8-1CB4-A641-9143-9A27945169D4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49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6451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30927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2B55FFC8-99A1-4341-AEF0-FE4549257FF0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50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686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6656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marL="171450" indent="-171450">
              <a:buFont typeface="Arial" charset="0"/>
              <a:buChar char="•"/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1795656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1F9DCB08-B7E0-C94C-8C23-4EE1529E7CB7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51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706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6861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23318900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2C0EA063-25AE-9144-B1B2-2ADD7FBBBF0D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52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727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7065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7021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1024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baseline="0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3353325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DC505CA2-8A57-D74D-AFBC-A3C6032E3B4E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53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7270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Arial" charset="0"/>
              <a:ea typeface="+mn-ea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088438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AEC275DC-D1B8-DA49-98AA-EC84F85E46AF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54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8004245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AEC275DC-D1B8-DA49-98AA-EC84F85E46AF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55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4458196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AEC275DC-D1B8-DA49-98AA-EC84F85E46AF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56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9166680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AEC275DC-D1B8-DA49-98AA-EC84F85E46AF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57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856523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AEC275DC-D1B8-DA49-98AA-EC84F85E46AF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58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768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80899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336019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54530EB9-1B4E-2849-A40E-711546F38929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59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788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7680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5208583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2CDCD912-CB8C-7845-B0DF-58D65A95E04E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60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808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2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87868947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1.18</a:t>
            </a:r>
            <a:r>
              <a:rPr lang="en-US" baseline="0" dirty="0"/>
              <a:t> before this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02602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E684EC9A-8E23-334D-AADD-63B39B61CEAD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62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860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8499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98188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15292074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9B67C2A5-E850-D441-A0AF-E91793BDA23C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63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8704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6137317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034DBB22-38B7-5C42-8A20-B9F911138114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64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r>
              <a:rPr lang="en-US" dirty="0">
                <a:ea typeface="ＭＳ Ｐゴシック" charset="0"/>
                <a:cs typeface="+mn-cs"/>
              </a:rPr>
              <a:t>Thomas</a:t>
            </a:r>
            <a:r>
              <a:rPr lang="en-US" baseline="0" dirty="0">
                <a:ea typeface="ＭＳ Ｐゴシック" charset="0"/>
                <a:cs typeface="+mn-cs"/>
              </a:rPr>
              <a:t> write rule: </a:t>
            </a:r>
            <a:r>
              <a:rPr lang="en-US" altLang="en-US" dirty="0"/>
              <a:t>T</a:t>
            </a:r>
            <a:r>
              <a:rPr lang="ja-JP" altLang="en-US">
                <a:latin typeface="Arial" charset="0"/>
              </a:rPr>
              <a:t>’</a:t>
            </a:r>
            <a:r>
              <a:rPr lang="en-US" altLang="ja-JP" dirty="0"/>
              <a:t>s write is effectively followed by another write, with no intervening reads.</a:t>
            </a:r>
          </a:p>
          <a:p>
            <a:pPr>
              <a:defRPr/>
            </a:pPr>
            <a:endParaRPr lang="en-US" altLang="ja-JP" dirty="0"/>
          </a:p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32446592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034DBB22-38B7-5C42-8A20-B9F911138114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65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901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890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65071695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9D5C7A19-B861-E34E-8599-D99A59C97BAD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66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111790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9D5C7A19-B861-E34E-8599-D99A59C97BAD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67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1013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93187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96154940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3510FECA-E701-7C43-97DB-35181F9B5808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68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1034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95235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2353545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F4FC5C5C-B45B-D545-97FD-7E38F6E9E37C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69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1054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97283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b="1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3974947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221E326B-F3D2-8F46-8DF3-F0F24893A497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70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1075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9218473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16190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1078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007439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502002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6E42945C-241D-6946-ADB6-ABB34847C56A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76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1198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en-US" dirty="0"/>
          </a:p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763567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7A419FCA-BBE7-E94F-8879-3E50EE563D9D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77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1157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9988" y="700088"/>
            <a:ext cx="4594225" cy="3446462"/>
          </a:xfrm>
          <a:ln cap="flat"/>
        </p:spPr>
      </p:sp>
      <p:sp>
        <p:nvSpPr>
          <p:cNvPr id="1013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25513" y="4387850"/>
            <a:ext cx="5083175" cy="4151313"/>
          </a:xfrm>
          <a:solidFill>
            <a:srgbClr val="FFFFFF"/>
          </a:solidFill>
          <a:ln w="12700" cap="flat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ea typeface="ＭＳ Ｐゴシック" charset="0"/>
                <a:cs typeface="+mn-cs"/>
              </a:rPr>
              <a:t>Isolation levels and problems: see </a:t>
            </a:r>
            <a:r>
              <a:rPr lang="en-US" dirty="0"/>
              <a:t>details in the textbook!</a:t>
            </a:r>
          </a:p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51592473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0508EF90-2F53-B041-BAE5-2E54BAA9F888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79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 lIns="91284" rIns="91284"/>
          <a:lstStyle/>
          <a:p>
            <a:pPr defTabSz="906543">
              <a:defRPr/>
            </a:pPr>
            <a:r>
              <a:rPr lang="en-US" dirty="0">
                <a:ea typeface="ＭＳ Ｐゴシック" charset="0"/>
                <a:cs typeface="+mn-cs"/>
              </a:rPr>
              <a:t>We</a:t>
            </a:r>
            <a:r>
              <a:rPr lang="en-US" baseline="0" dirty="0">
                <a:ea typeface="ＭＳ Ｐゴシック" charset="0"/>
                <a:cs typeface="+mn-cs"/>
              </a:rPr>
              <a:t> have been talking about conflict </a:t>
            </a:r>
            <a:r>
              <a:rPr lang="en-US" baseline="0" dirty="0" err="1">
                <a:ea typeface="ＭＳ Ｐゴシック" charset="0"/>
                <a:cs typeface="+mn-cs"/>
              </a:rPr>
              <a:t>serializability</a:t>
            </a:r>
            <a:r>
              <a:rPr lang="en-US" baseline="0" dirty="0">
                <a:ea typeface="ＭＳ Ｐゴシック" charset="0"/>
                <a:cs typeface="+mn-cs"/>
              </a:rPr>
              <a:t>. We also have view </a:t>
            </a:r>
            <a:r>
              <a:rPr lang="en-US" baseline="0" dirty="0" err="1">
                <a:ea typeface="ＭＳ Ｐゴシック" charset="0"/>
                <a:cs typeface="+mn-cs"/>
              </a:rPr>
              <a:t>serializability</a:t>
            </a:r>
            <a:r>
              <a:rPr lang="en-US" baseline="0" dirty="0">
                <a:ea typeface="ＭＳ Ｐゴシック" charset="0"/>
                <a:cs typeface="+mn-cs"/>
              </a:rPr>
              <a:t>. </a:t>
            </a:r>
          </a:p>
          <a:p>
            <a:pPr defTabSz="906543">
              <a:defRPr/>
            </a:pPr>
            <a:endParaRPr lang="en-US" dirty="0">
              <a:ea typeface="ＭＳ Ｐゴシック" charset="0"/>
              <a:cs typeface="+mn-cs"/>
            </a:endParaRPr>
          </a:p>
          <a:p>
            <a:pPr defTabSz="906543">
              <a:defRPr/>
            </a:pPr>
            <a:r>
              <a:rPr lang="en-US" dirty="0">
                <a:ea typeface="ＭＳ Ｐゴシック" charset="0"/>
                <a:cs typeface="+mn-cs"/>
              </a:rPr>
              <a:t>View </a:t>
            </a:r>
            <a:r>
              <a:rPr lang="en-US" dirty="0" err="1">
                <a:ea typeface="ＭＳ Ｐゴシック" charset="0"/>
                <a:cs typeface="+mn-cs"/>
              </a:rPr>
              <a:t>serializability</a:t>
            </a:r>
            <a:r>
              <a:rPr lang="en-US" dirty="0">
                <a:ea typeface="ＭＳ Ｐゴシック" charset="0"/>
                <a:cs typeface="+mn-cs"/>
              </a:rPr>
              <a:t> is weaker than conflict </a:t>
            </a:r>
            <a:r>
              <a:rPr lang="en-US" dirty="0" err="1">
                <a:ea typeface="ＭＳ Ｐゴシック" charset="0"/>
                <a:cs typeface="+mn-cs"/>
              </a:rPr>
              <a:t>serializability</a:t>
            </a:r>
            <a:r>
              <a:rPr lang="en-US" dirty="0">
                <a:ea typeface="ＭＳ Ｐゴシック" charset="0"/>
                <a:cs typeface="+mn-cs"/>
              </a:rPr>
              <a:t>. All conflict</a:t>
            </a:r>
            <a:r>
              <a:rPr lang="en-US" baseline="0" dirty="0">
                <a:ea typeface="ＭＳ Ｐゴシック" charset="0"/>
                <a:cs typeface="+mn-cs"/>
              </a:rPr>
              <a:t> serializable schedules ARE view serializable, but not vice versa. We only need view </a:t>
            </a:r>
            <a:r>
              <a:rPr lang="en-US" baseline="0" dirty="0" err="1">
                <a:ea typeface="ＭＳ Ｐゴシック" charset="0"/>
                <a:cs typeface="+mn-cs"/>
              </a:rPr>
              <a:t>serializability</a:t>
            </a:r>
            <a:r>
              <a:rPr lang="en-US" baseline="0" dirty="0">
                <a:ea typeface="ＭＳ Ｐゴシック" charset="0"/>
                <a:cs typeface="+mn-cs"/>
              </a:rPr>
              <a:t>!</a:t>
            </a:r>
            <a:endParaRPr lang="en-US" dirty="0">
              <a:ea typeface="ＭＳ Ｐゴシック" charset="0"/>
              <a:cs typeface="+mn-cs"/>
            </a:endParaRPr>
          </a:p>
          <a:p>
            <a:pPr defTabSz="906543">
              <a:defRPr/>
            </a:pPr>
            <a:r>
              <a:rPr lang="en-US" altLang="en-US" dirty="0"/>
              <a:t>Blind writes: Write a value without reading it first.</a:t>
            </a:r>
          </a:p>
          <a:p>
            <a:pPr defTabSz="906543">
              <a:defRPr/>
            </a:pPr>
            <a:r>
              <a:rPr lang="en-US" dirty="0">
                <a:ea typeface="ＭＳ Ｐゴシック" charset="0"/>
                <a:cs typeface="+mn-cs"/>
              </a:rPr>
              <a:t>The key is that blind writes</a:t>
            </a:r>
            <a:r>
              <a:rPr lang="en-US" baseline="0" dirty="0">
                <a:ea typeface="ＭＳ Ｐゴシック" charset="0"/>
                <a:cs typeface="+mn-cs"/>
              </a:rPr>
              <a:t> offer more flexibility</a:t>
            </a:r>
          </a:p>
        </p:txBody>
      </p:sp>
    </p:spTree>
    <p:extLst>
      <p:ext uri="{BB962C8B-B14F-4D97-AF65-F5344CB8AC3E}">
        <p14:creationId xmlns:p14="http://schemas.microsoft.com/office/powerpoint/2010/main" val="477515093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5"/>
          <p:cNvSpPr>
            <a:spLocks noGrp="1" noChangeArrowheads="1"/>
          </p:cNvSpPr>
          <p:nvPr>
            <p:ph type="sldNum" sz="quarter" idx="4294967295"/>
          </p:nvPr>
        </p:nvSpPr>
        <p:spPr bwMode="auto">
          <a:xfrm>
            <a:off x="3927475" y="8769350"/>
            <a:ext cx="3005138" cy="461963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382" tIns="46191" rIns="92382" bIns="46191"/>
          <a:lstStyle>
            <a:lvl1pPr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1pPr>
            <a:lvl2pPr marL="749300" indent="-28733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2pPr>
            <a:lvl3pPr marL="1154113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3pPr>
            <a:lvl4pPr marL="1616075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4pPr>
            <a:lvl5pPr marL="2078038" indent="-230188"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5pPr>
            <a:lvl6pPr marL="25352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6pPr>
            <a:lvl7pPr marL="29924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7pPr>
            <a:lvl8pPr marL="34496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8pPr>
            <a:lvl9pPr marL="3906838" indent="-230188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charset="0"/>
                <a:ea typeface="MS PGothic" charset="-128"/>
              </a:defRPr>
            </a:lvl9pPr>
          </a:lstStyle>
          <a:p>
            <a:pPr eaLnBrk="1" hangingPunct="1"/>
            <a:fld id="{0508EF90-2F53-B041-BAE5-2E54BAA9F888}" type="slidenum">
              <a:rPr lang="en-US" altLang="en-US" sz="6500">
                <a:solidFill>
                  <a:srgbClr val="000000"/>
                </a:solidFill>
                <a:ea typeface="ヒラギノ角ゴ ProN W3" charset="-128"/>
              </a:rPr>
              <a:pPr eaLnBrk="1" hangingPunct="1"/>
              <a:t>80</a:t>
            </a:fld>
            <a:endParaRPr lang="en-US" altLang="en-US" sz="6500">
              <a:solidFill>
                <a:srgbClr val="000000"/>
              </a:solidFill>
              <a:ea typeface="ヒラギノ角ゴ ProN W3" charset="-128"/>
            </a:endParaRPr>
          </a:p>
        </p:txBody>
      </p:sp>
      <p:sp>
        <p:nvSpPr>
          <p:cNvPr id="573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66813" y="698500"/>
            <a:ext cx="4600575" cy="3449638"/>
          </a:xfrm>
          <a:ln cap="flat"/>
        </p:spPr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 lIns="91284" rIns="91284"/>
          <a:lstStyle/>
          <a:p>
            <a:pPr defTabSz="906543"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48692792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Example shown at blackboard</a:t>
            </a:r>
          </a:p>
          <a:p>
            <a:r>
              <a:rPr lang="en-US" dirty="0"/>
              <a:t>Here, t1 will fail but T2 will commit.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81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709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2B018A-536A-4E95-B27E-3171BA8DAA5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176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58875" y="692150"/>
            <a:ext cx="4616450" cy="3462338"/>
          </a:xfrm>
          <a:ln cap="flat"/>
        </p:spPr>
      </p:sp>
      <p:sp>
        <p:nvSpPr>
          <p:cNvPr id="12291" name="Rectangle 3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pPr>
              <a:defRPr/>
            </a:pPr>
            <a:endParaRPr lang="en-US" dirty="0">
              <a:ea typeface="ＭＳ Ｐゴシック" charset="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5852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85800" y="3886200"/>
            <a:ext cx="7772400" cy="175260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grpSp>
        <p:nvGrpSpPr>
          <p:cNvPr id="13319" name="Group 7"/>
          <p:cNvGrpSpPr>
            <a:grpSpLocks noChangeAspect="1"/>
          </p:cNvGrpSpPr>
          <p:nvPr/>
        </p:nvGrpSpPr>
        <p:grpSpPr bwMode="auto">
          <a:xfrm>
            <a:off x="7162800" y="6096000"/>
            <a:ext cx="1590675" cy="457200"/>
            <a:chOff x="3269" y="1445"/>
            <a:chExt cx="1680" cy="482"/>
          </a:xfrm>
        </p:grpSpPr>
        <p:sp>
          <p:nvSpPr>
            <p:cNvPr id="13320" name="Rectangle 8"/>
            <p:cNvSpPr>
              <a:spLocks noChangeAspect="1" noChangeArrowheads="1"/>
            </p:cNvSpPr>
            <p:nvPr userDrawn="1"/>
          </p:nvSpPr>
          <p:spPr bwMode="auto">
            <a:xfrm>
              <a:off x="3269" y="1445"/>
              <a:ext cx="1680" cy="48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21" name="Freeform 9"/>
            <p:cNvSpPr>
              <a:spLocks noChangeAspect="1"/>
            </p:cNvSpPr>
            <p:nvPr userDrawn="1"/>
          </p:nvSpPr>
          <p:spPr bwMode="auto">
            <a:xfrm>
              <a:off x="3269" y="1445"/>
              <a:ext cx="545" cy="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45" y="0"/>
                </a:cxn>
                <a:cxn ang="0">
                  <a:pos x="530" y="35"/>
                </a:cxn>
                <a:cxn ang="0">
                  <a:pos x="515" y="70"/>
                </a:cxn>
                <a:cxn ang="0">
                  <a:pos x="505" y="103"/>
                </a:cxn>
                <a:cxn ang="0">
                  <a:pos x="496" y="134"/>
                </a:cxn>
                <a:cxn ang="0">
                  <a:pos x="490" y="166"/>
                </a:cxn>
                <a:cxn ang="0">
                  <a:pos x="485" y="196"/>
                </a:cxn>
                <a:cxn ang="0">
                  <a:pos x="482" y="224"/>
                </a:cxn>
                <a:cxn ang="0">
                  <a:pos x="482" y="251"/>
                </a:cxn>
                <a:cxn ang="0">
                  <a:pos x="482" y="277"/>
                </a:cxn>
                <a:cxn ang="0">
                  <a:pos x="485" y="302"/>
                </a:cxn>
                <a:cxn ang="0">
                  <a:pos x="488" y="325"/>
                </a:cxn>
                <a:cxn ang="0">
                  <a:pos x="491" y="347"/>
                </a:cxn>
                <a:cxn ang="0">
                  <a:pos x="496" y="368"/>
                </a:cxn>
                <a:cxn ang="0">
                  <a:pos x="502" y="387"/>
                </a:cxn>
                <a:cxn ang="0">
                  <a:pos x="508" y="404"/>
                </a:cxn>
                <a:cxn ang="0">
                  <a:pos x="514" y="419"/>
                </a:cxn>
                <a:cxn ang="0">
                  <a:pos x="520" y="433"/>
                </a:cxn>
                <a:cxn ang="0">
                  <a:pos x="526" y="446"/>
                </a:cxn>
                <a:cxn ang="0">
                  <a:pos x="530" y="456"/>
                </a:cxn>
                <a:cxn ang="0">
                  <a:pos x="536" y="465"/>
                </a:cxn>
                <a:cxn ang="0">
                  <a:pos x="539" y="472"/>
                </a:cxn>
                <a:cxn ang="0">
                  <a:pos x="545" y="479"/>
                </a:cxn>
                <a:cxn ang="0">
                  <a:pos x="545" y="480"/>
                </a:cxn>
                <a:cxn ang="0">
                  <a:pos x="0" y="480"/>
                </a:cxn>
                <a:cxn ang="0">
                  <a:pos x="0" y="0"/>
                </a:cxn>
              </a:cxnLst>
              <a:rect l="0" t="0" r="r" b="b"/>
              <a:pathLst>
                <a:path w="545" h="480">
                  <a:moveTo>
                    <a:pt x="0" y="0"/>
                  </a:moveTo>
                  <a:lnTo>
                    <a:pt x="545" y="0"/>
                  </a:lnTo>
                  <a:lnTo>
                    <a:pt x="530" y="35"/>
                  </a:lnTo>
                  <a:lnTo>
                    <a:pt x="515" y="70"/>
                  </a:lnTo>
                  <a:lnTo>
                    <a:pt x="505" y="103"/>
                  </a:lnTo>
                  <a:lnTo>
                    <a:pt x="496" y="134"/>
                  </a:lnTo>
                  <a:lnTo>
                    <a:pt x="490" y="166"/>
                  </a:lnTo>
                  <a:lnTo>
                    <a:pt x="485" y="196"/>
                  </a:lnTo>
                  <a:lnTo>
                    <a:pt x="482" y="224"/>
                  </a:lnTo>
                  <a:lnTo>
                    <a:pt x="482" y="251"/>
                  </a:lnTo>
                  <a:lnTo>
                    <a:pt x="482" y="277"/>
                  </a:lnTo>
                  <a:lnTo>
                    <a:pt x="485" y="302"/>
                  </a:lnTo>
                  <a:lnTo>
                    <a:pt x="488" y="325"/>
                  </a:lnTo>
                  <a:lnTo>
                    <a:pt x="491" y="347"/>
                  </a:lnTo>
                  <a:lnTo>
                    <a:pt x="496" y="368"/>
                  </a:lnTo>
                  <a:lnTo>
                    <a:pt x="502" y="387"/>
                  </a:lnTo>
                  <a:lnTo>
                    <a:pt x="508" y="404"/>
                  </a:lnTo>
                  <a:lnTo>
                    <a:pt x="514" y="419"/>
                  </a:lnTo>
                  <a:lnTo>
                    <a:pt x="520" y="433"/>
                  </a:lnTo>
                  <a:lnTo>
                    <a:pt x="526" y="446"/>
                  </a:lnTo>
                  <a:lnTo>
                    <a:pt x="530" y="456"/>
                  </a:lnTo>
                  <a:lnTo>
                    <a:pt x="536" y="465"/>
                  </a:lnTo>
                  <a:lnTo>
                    <a:pt x="539" y="472"/>
                  </a:lnTo>
                  <a:lnTo>
                    <a:pt x="545" y="479"/>
                  </a:lnTo>
                  <a:lnTo>
                    <a:pt x="545" y="480"/>
                  </a:lnTo>
                  <a:lnTo>
                    <a:pt x="0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22" name="Freeform 10"/>
            <p:cNvSpPr>
              <a:spLocks noChangeAspect="1"/>
            </p:cNvSpPr>
            <p:nvPr userDrawn="1"/>
          </p:nvSpPr>
          <p:spPr bwMode="auto">
            <a:xfrm>
              <a:off x="4397" y="1445"/>
              <a:ext cx="552" cy="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0"/>
                </a:cxn>
                <a:cxn ang="0">
                  <a:pos x="551" y="480"/>
                </a:cxn>
                <a:cxn ang="0">
                  <a:pos x="67" y="480"/>
                </a:cxn>
                <a:cxn ang="0">
                  <a:pos x="51" y="454"/>
                </a:cxn>
                <a:cxn ang="0">
                  <a:pos x="39" y="428"/>
                </a:cxn>
                <a:cxn ang="0">
                  <a:pos x="28" y="404"/>
                </a:cxn>
                <a:cxn ang="0">
                  <a:pos x="20" y="381"/>
                </a:cxn>
                <a:cxn ang="0">
                  <a:pos x="13" y="358"/>
                </a:cxn>
                <a:cxn ang="0">
                  <a:pos x="8" y="338"/>
                </a:cxn>
                <a:cxn ang="0">
                  <a:pos x="5" y="320"/>
                </a:cxn>
                <a:cxn ang="0">
                  <a:pos x="2" y="303"/>
                </a:cxn>
                <a:cxn ang="0">
                  <a:pos x="1" y="290"/>
                </a:cxn>
                <a:cxn ang="0">
                  <a:pos x="0" y="278"/>
                </a:cxn>
                <a:cxn ang="0">
                  <a:pos x="0" y="0"/>
                </a:cxn>
              </a:cxnLst>
              <a:rect l="0" t="0" r="r" b="b"/>
              <a:pathLst>
                <a:path w="552" h="480">
                  <a:moveTo>
                    <a:pt x="0" y="0"/>
                  </a:moveTo>
                  <a:lnTo>
                    <a:pt x="552" y="0"/>
                  </a:lnTo>
                  <a:lnTo>
                    <a:pt x="551" y="480"/>
                  </a:lnTo>
                  <a:lnTo>
                    <a:pt x="67" y="480"/>
                  </a:lnTo>
                  <a:lnTo>
                    <a:pt x="51" y="454"/>
                  </a:lnTo>
                  <a:lnTo>
                    <a:pt x="39" y="428"/>
                  </a:lnTo>
                  <a:lnTo>
                    <a:pt x="28" y="404"/>
                  </a:lnTo>
                  <a:lnTo>
                    <a:pt x="20" y="381"/>
                  </a:lnTo>
                  <a:lnTo>
                    <a:pt x="13" y="358"/>
                  </a:lnTo>
                  <a:lnTo>
                    <a:pt x="8" y="338"/>
                  </a:lnTo>
                  <a:lnTo>
                    <a:pt x="5" y="320"/>
                  </a:lnTo>
                  <a:lnTo>
                    <a:pt x="2" y="303"/>
                  </a:lnTo>
                  <a:lnTo>
                    <a:pt x="1" y="290"/>
                  </a:lnTo>
                  <a:lnTo>
                    <a:pt x="0" y="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23" name="Freeform 11"/>
            <p:cNvSpPr>
              <a:spLocks noChangeAspect="1"/>
            </p:cNvSpPr>
            <p:nvPr userDrawn="1"/>
          </p:nvSpPr>
          <p:spPr bwMode="auto">
            <a:xfrm>
              <a:off x="3797" y="1445"/>
              <a:ext cx="121" cy="482"/>
            </a:xfrm>
            <a:custGeom>
              <a:avLst/>
              <a:gdLst/>
              <a:ahLst/>
              <a:cxnLst>
                <a:cxn ang="0">
                  <a:pos x="63" y="0"/>
                </a:cxn>
                <a:cxn ang="0">
                  <a:pos x="121" y="0"/>
                </a:cxn>
                <a:cxn ang="0">
                  <a:pos x="120" y="2"/>
                </a:cxn>
                <a:cxn ang="0">
                  <a:pos x="118" y="4"/>
                </a:cxn>
                <a:cxn ang="0">
                  <a:pos x="115" y="11"/>
                </a:cxn>
                <a:cxn ang="0">
                  <a:pos x="111" y="18"/>
                </a:cxn>
                <a:cxn ang="0">
                  <a:pos x="106" y="29"/>
                </a:cxn>
                <a:cxn ang="0">
                  <a:pos x="101" y="41"/>
                </a:cxn>
                <a:cxn ang="0">
                  <a:pos x="95" y="54"/>
                </a:cxn>
                <a:cxn ang="0">
                  <a:pos x="89" y="68"/>
                </a:cxn>
                <a:cxn ang="0">
                  <a:pos x="84" y="84"/>
                </a:cxn>
                <a:cxn ang="0">
                  <a:pos x="78" y="101"/>
                </a:cxn>
                <a:cxn ang="0">
                  <a:pos x="72" y="118"/>
                </a:cxn>
                <a:cxn ang="0">
                  <a:pos x="67" y="137"/>
                </a:cxn>
                <a:cxn ang="0">
                  <a:pos x="63" y="156"/>
                </a:cxn>
                <a:cxn ang="0">
                  <a:pos x="60" y="175"/>
                </a:cxn>
                <a:cxn ang="0">
                  <a:pos x="58" y="194"/>
                </a:cxn>
                <a:cxn ang="0">
                  <a:pos x="56" y="213"/>
                </a:cxn>
                <a:cxn ang="0">
                  <a:pos x="114" y="213"/>
                </a:cxn>
                <a:cxn ang="0">
                  <a:pos x="114" y="263"/>
                </a:cxn>
                <a:cxn ang="0">
                  <a:pos x="54" y="263"/>
                </a:cxn>
                <a:cxn ang="0">
                  <a:pos x="54" y="279"/>
                </a:cxn>
                <a:cxn ang="0">
                  <a:pos x="55" y="291"/>
                </a:cxn>
                <a:cxn ang="0">
                  <a:pos x="56" y="304"/>
                </a:cxn>
                <a:cxn ang="0">
                  <a:pos x="59" y="321"/>
                </a:cxn>
                <a:cxn ang="0">
                  <a:pos x="63" y="339"/>
                </a:cxn>
                <a:cxn ang="0">
                  <a:pos x="67" y="359"/>
                </a:cxn>
                <a:cxn ang="0">
                  <a:pos x="74" y="382"/>
                </a:cxn>
                <a:cxn ang="0">
                  <a:pos x="82" y="405"/>
                </a:cxn>
                <a:cxn ang="0">
                  <a:pos x="93" y="430"/>
                </a:cxn>
                <a:cxn ang="0">
                  <a:pos x="105" y="456"/>
                </a:cxn>
                <a:cxn ang="0">
                  <a:pos x="121" y="482"/>
                </a:cxn>
                <a:cxn ang="0">
                  <a:pos x="63" y="482"/>
                </a:cxn>
                <a:cxn ang="0">
                  <a:pos x="62" y="481"/>
                </a:cxn>
                <a:cxn ang="0">
                  <a:pos x="57" y="473"/>
                </a:cxn>
                <a:cxn ang="0">
                  <a:pos x="53" y="466"/>
                </a:cxn>
                <a:cxn ang="0">
                  <a:pos x="48" y="458"/>
                </a:cxn>
                <a:cxn ang="0">
                  <a:pos x="43" y="447"/>
                </a:cxn>
                <a:cxn ang="0">
                  <a:pos x="37" y="435"/>
                </a:cxn>
                <a:cxn ang="0">
                  <a:pos x="31" y="421"/>
                </a:cxn>
                <a:cxn ang="0">
                  <a:pos x="26" y="404"/>
                </a:cxn>
                <a:cxn ang="0">
                  <a:pos x="20" y="387"/>
                </a:cxn>
                <a:cxn ang="0">
                  <a:pos x="15" y="368"/>
                </a:cxn>
                <a:cxn ang="0">
                  <a:pos x="10" y="348"/>
                </a:cxn>
                <a:cxn ang="0">
                  <a:pos x="6" y="326"/>
                </a:cxn>
                <a:cxn ang="0">
                  <a:pos x="3" y="303"/>
                </a:cxn>
                <a:cxn ang="0">
                  <a:pos x="1" y="279"/>
                </a:cxn>
                <a:cxn ang="0">
                  <a:pos x="0" y="252"/>
                </a:cxn>
                <a:cxn ang="0">
                  <a:pos x="1" y="224"/>
                </a:cxn>
                <a:cxn ang="0">
                  <a:pos x="4" y="196"/>
                </a:cxn>
                <a:cxn ang="0">
                  <a:pos x="8" y="166"/>
                </a:cxn>
                <a:cxn ang="0">
                  <a:pos x="14" y="134"/>
                </a:cxn>
                <a:cxn ang="0">
                  <a:pos x="23" y="103"/>
                </a:cxn>
                <a:cxn ang="0">
                  <a:pos x="33" y="70"/>
                </a:cxn>
                <a:cxn ang="0">
                  <a:pos x="47" y="35"/>
                </a:cxn>
                <a:cxn ang="0">
                  <a:pos x="63" y="0"/>
                </a:cxn>
              </a:cxnLst>
              <a:rect l="0" t="0" r="r" b="b"/>
              <a:pathLst>
                <a:path w="121" h="482">
                  <a:moveTo>
                    <a:pt x="63" y="0"/>
                  </a:moveTo>
                  <a:lnTo>
                    <a:pt x="121" y="0"/>
                  </a:lnTo>
                  <a:lnTo>
                    <a:pt x="120" y="2"/>
                  </a:lnTo>
                  <a:lnTo>
                    <a:pt x="118" y="4"/>
                  </a:lnTo>
                  <a:lnTo>
                    <a:pt x="115" y="11"/>
                  </a:lnTo>
                  <a:lnTo>
                    <a:pt x="111" y="18"/>
                  </a:lnTo>
                  <a:lnTo>
                    <a:pt x="106" y="29"/>
                  </a:lnTo>
                  <a:lnTo>
                    <a:pt x="101" y="41"/>
                  </a:lnTo>
                  <a:lnTo>
                    <a:pt x="95" y="54"/>
                  </a:lnTo>
                  <a:lnTo>
                    <a:pt x="89" y="68"/>
                  </a:lnTo>
                  <a:lnTo>
                    <a:pt x="84" y="84"/>
                  </a:lnTo>
                  <a:lnTo>
                    <a:pt x="78" y="101"/>
                  </a:lnTo>
                  <a:lnTo>
                    <a:pt x="72" y="118"/>
                  </a:lnTo>
                  <a:lnTo>
                    <a:pt x="67" y="137"/>
                  </a:lnTo>
                  <a:lnTo>
                    <a:pt x="63" y="156"/>
                  </a:lnTo>
                  <a:lnTo>
                    <a:pt x="60" y="175"/>
                  </a:lnTo>
                  <a:lnTo>
                    <a:pt x="58" y="194"/>
                  </a:lnTo>
                  <a:lnTo>
                    <a:pt x="56" y="213"/>
                  </a:lnTo>
                  <a:lnTo>
                    <a:pt x="114" y="213"/>
                  </a:lnTo>
                  <a:lnTo>
                    <a:pt x="114" y="263"/>
                  </a:lnTo>
                  <a:lnTo>
                    <a:pt x="54" y="263"/>
                  </a:lnTo>
                  <a:lnTo>
                    <a:pt x="54" y="279"/>
                  </a:lnTo>
                  <a:lnTo>
                    <a:pt x="55" y="291"/>
                  </a:lnTo>
                  <a:lnTo>
                    <a:pt x="56" y="304"/>
                  </a:lnTo>
                  <a:lnTo>
                    <a:pt x="59" y="321"/>
                  </a:lnTo>
                  <a:lnTo>
                    <a:pt x="63" y="339"/>
                  </a:lnTo>
                  <a:lnTo>
                    <a:pt x="67" y="359"/>
                  </a:lnTo>
                  <a:lnTo>
                    <a:pt x="74" y="382"/>
                  </a:lnTo>
                  <a:lnTo>
                    <a:pt x="82" y="405"/>
                  </a:lnTo>
                  <a:lnTo>
                    <a:pt x="93" y="430"/>
                  </a:lnTo>
                  <a:lnTo>
                    <a:pt x="105" y="456"/>
                  </a:lnTo>
                  <a:lnTo>
                    <a:pt x="121" y="482"/>
                  </a:lnTo>
                  <a:lnTo>
                    <a:pt x="63" y="482"/>
                  </a:lnTo>
                  <a:lnTo>
                    <a:pt x="62" y="481"/>
                  </a:lnTo>
                  <a:lnTo>
                    <a:pt x="57" y="473"/>
                  </a:lnTo>
                  <a:lnTo>
                    <a:pt x="53" y="466"/>
                  </a:lnTo>
                  <a:lnTo>
                    <a:pt x="48" y="458"/>
                  </a:lnTo>
                  <a:lnTo>
                    <a:pt x="43" y="447"/>
                  </a:lnTo>
                  <a:lnTo>
                    <a:pt x="37" y="435"/>
                  </a:lnTo>
                  <a:lnTo>
                    <a:pt x="31" y="421"/>
                  </a:lnTo>
                  <a:lnTo>
                    <a:pt x="26" y="404"/>
                  </a:lnTo>
                  <a:lnTo>
                    <a:pt x="20" y="387"/>
                  </a:lnTo>
                  <a:lnTo>
                    <a:pt x="15" y="368"/>
                  </a:lnTo>
                  <a:lnTo>
                    <a:pt x="10" y="348"/>
                  </a:lnTo>
                  <a:lnTo>
                    <a:pt x="6" y="326"/>
                  </a:lnTo>
                  <a:lnTo>
                    <a:pt x="3" y="303"/>
                  </a:lnTo>
                  <a:lnTo>
                    <a:pt x="1" y="279"/>
                  </a:lnTo>
                  <a:lnTo>
                    <a:pt x="0" y="252"/>
                  </a:lnTo>
                  <a:lnTo>
                    <a:pt x="1" y="224"/>
                  </a:lnTo>
                  <a:lnTo>
                    <a:pt x="4" y="196"/>
                  </a:lnTo>
                  <a:lnTo>
                    <a:pt x="8" y="166"/>
                  </a:lnTo>
                  <a:lnTo>
                    <a:pt x="14" y="134"/>
                  </a:lnTo>
                  <a:lnTo>
                    <a:pt x="23" y="103"/>
                  </a:lnTo>
                  <a:lnTo>
                    <a:pt x="33" y="70"/>
                  </a:lnTo>
                  <a:lnTo>
                    <a:pt x="47" y="35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24" name="Freeform 12"/>
            <p:cNvSpPr>
              <a:spLocks noChangeAspect="1"/>
            </p:cNvSpPr>
            <p:nvPr userDrawn="1"/>
          </p:nvSpPr>
          <p:spPr bwMode="auto">
            <a:xfrm>
              <a:off x="4157" y="1445"/>
              <a:ext cx="120" cy="482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120" y="0"/>
                </a:cxn>
                <a:cxn ang="0">
                  <a:pos x="119" y="2"/>
                </a:cxn>
                <a:cxn ang="0">
                  <a:pos x="117" y="4"/>
                </a:cxn>
                <a:cxn ang="0">
                  <a:pos x="114" y="11"/>
                </a:cxn>
                <a:cxn ang="0">
                  <a:pos x="110" y="18"/>
                </a:cxn>
                <a:cxn ang="0">
                  <a:pos x="106" y="29"/>
                </a:cxn>
                <a:cxn ang="0">
                  <a:pos x="100" y="41"/>
                </a:cxn>
                <a:cxn ang="0">
                  <a:pos x="94" y="54"/>
                </a:cxn>
                <a:cxn ang="0">
                  <a:pos x="89" y="68"/>
                </a:cxn>
                <a:cxn ang="0">
                  <a:pos x="82" y="84"/>
                </a:cxn>
                <a:cxn ang="0">
                  <a:pos x="71" y="118"/>
                </a:cxn>
                <a:cxn ang="0">
                  <a:pos x="62" y="156"/>
                </a:cxn>
                <a:cxn ang="0">
                  <a:pos x="59" y="175"/>
                </a:cxn>
                <a:cxn ang="0">
                  <a:pos x="56" y="194"/>
                </a:cxn>
                <a:cxn ang="0">
                  <a:pos x="55" y="213"/>
                </a:cxn>
                <a:cxn ang="0">
                  <a:pos x="113" y="213"/>
                </a:cxn>
                <a:cxn ang="0">
                  <a:pos x="113" y="263"/>
                </a:cxn>
                <a:cxn ang="0">
                  <a:pos x="55" y="263"/>
                </a:cxn>
                <a:cxn ang="0">
                  <a:pos x="55" y="482"/>
                </a:cxn>
                <a:cxn ang="0">
                  <a:pos x="0" y="482"/>
                </a:cxn>
                <a:cxn ang="0">
                  <a:pos x="0" y="241"/>
                </a:cxn>
                <a:cxn ang="0">
                  <a:pos x="1" y="215"/>
                </a:cxn>
                <a:cxn ang="0">
                  <a:pos x="4" y="188"/>
                </a:cxn>
                <a:cxn ang="0">
                  <a:pos x="8" y="159"/>
                </a:cxn>
                <a:cxn ang="0">
                  <a:pos x="15" y="129"/>
                </a:cxn>
                <a:cxn ang="0">
                  <a:pos x="23" y="98"/>
                </a:cxn>
                <a:cxn ang="0">
                  <a:pos x="34" y="66"/>
                </a:cxn>
                <a:cxn ang="0">
                  <a:pos x="46" y="34"/>
                </a:cxn>
                <a:cxn ang="0">
                  <a:pos x="62" y="0"/>
                </a:cxn>
              </a:cxnLst>
              <a:rect l="0" t="0" r="r" b="b"/>
              <a:pathLst>
                <a:path w="120" h="482">
                  <a:moveTo>
                    <a:pt x="62" y="0"/>
                  </a:moveTo>
                  <a:lnTo>
                    <a:pt x="120" y="0"/>
                  </a:lnTo>
                  <a:lnTo>
                    <a:pt x="119" y="2"/>
                  </a:lnTo>
                  <a:lnTo>
                    <a:pt x="117" y="4"/>
                  </a:lnTo>
                  <a:lnTo>
                    <a:pt x="114" y="11"/>
                  </a:lnTo>
                  <a:lnTo>
                    <a:pt x="110" y="18"/>
                  </a:lnTo>
                  <a:lnTo>
                    <a:pt x="106" y="29"/>
                  </a:lnTo>
                  <a:lnTo>
                    <a:pt x="100" y="41"/>
                  </a:lnTo>
                  <a:lnTo>
                    <a:pt x="94" y="54"/>
                  </a:lnTo>
                  <a:lnTo>
                    <a:pt x="89" y="68"/>
                  </a:lnTo>
                  <a:lnTo>
                    <a:pt x="82" y="84"/>
                  </a:lnTo>
                  <a:lnTo>
                    <a:pt x="71" y="118"/>
                  </a:lnTo>
                  <a:lnTo>
                    <a:pt x="62" y="156"/>
                  </a:lnTo>
                  <a:lnTo>
                    <a:pt x="59" y="175"/>
                  </a:lnTo>
                  <a:lnTo>
                    <a:pt x="56" y="194"/>
                  </a:lnTo>
                  <a:lnTo>
                    <a:pt x="55" y="213"/>
                  </a:lnTo>
                  <a:lnTo>
                    <a:pt x="113" y="213"/>
                  </a:lnTo>
                  <a:lnTo>
                    <a:pt x="113" y="263"/>
                  </a:lnTo>
                  <a:lnTo>
                    <a:pt x="55" y="263"/>
                  </a:lnTo>
                  <a:lnTo>
                    <a:pt x="55" y="482"/>
                  </a:lnTo>
                  <a:lnTo>
                    <a:pt x="0" y="482"/>
                  </a:lnTo>
                  <a:lnTo>
                    <a:pt x="0" y="241"/>
                  </a:lnTo>
                  <a:lnTo>
                    <a:pt x="1" y="215"/>
                  </a:lnTo>
                  <a:lnTo>
                    <a:pt x="4" y="188"/>
                  </a:lnTo>
                  <a:lnTo>
                    <a:pt x="8" y="159"/>
                  </a:lnTo>
                  <a:lnTo>
                    <a:pt x="15" y="129"/>
                  </a:lnTo>
                  <a:lnTo>
                    <a:pt x="23" y="98"/>
                  </a:lnTo>
                  <a:lnTo>
                    <a:pt x="34" y="66"/>
                  </a:lnTo>
                  <a:lnTo>
                    <a:pt x="46" y="3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25" name="Freeform 13"/>
            <p:cNvSpPr>
              <a:spLocks noChangeAspect="1"/>
            </p:cNvSpPr>
            <p:nvPr userDrawn="1"/>
          </p:nvSpPr>
          <p:spPr bwMode="auto">
            <a:xfrm>
              <a:off x="4300" y="1445"/>
              <a:ext cx="121" cy="48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3" y="0"/>
                </a:cxn>
                <a:cxn ang="0">
                  <a:pos x="53" y="263"/>
                </a:cxn>
                <a:cxn ang="0">
                  <a:pos x="53" y="279"/>
                </a:cxn>
                <a:cxn ang="0">
                  <a:pos x="54" y="291"/>
                </a:cxn>
                <a:cxn ang="0">
                  <a:pos x="57" y="304"/>
                </a:cxn>
                <a:cxn ang="0">
                  <a:pos x="58" y="321"/>
                </a:cxn>
                <a:cxn ang="0">
                  <a:pos x="63" y="339"/>
                </a:cxn>
                <a:cxn ang="0">
                  <a:pos x="66" y="359"/>
                </a:cxn>
                <a:cxn ang="0">
                  <a:pos x="74" y="382"/>
                </a:cxn>
                <a:cxn ang="0">
                  <a:pos x="82" y="405"/>
                </a:cxn>
                <a:cxn ang="0">
                  <a:pos x="93" y="430"/>
                </a:cxn>
                <a:cxn ang="0">
                  <a:pos x="105" y="456"/>
                </a:cxn>
                <a:cxn ang="0">
                  <a:pos x="121" y="482"/>
                </a:cxn>
                <a:cxn ang="0">
                  <a:pos x="63" y="482"/>
                </a:cxn>
                <a:cxn ang="0">
                  <a:pos x="62" y="481"/>
                </a:cxn>
                <a:cxn ang="0">
                  <a:pos x="59" y="478"/>
                </a:cxn>
                <a:cxn ang="0">
                  <a:pos x="57" y="473"/>
                </a:cxn>
                <a:cxn ang="0">
                  <a:pos x="52" y="465"/>
                </a:cxn>
                <a:cxn ang="0">
                  <a:pos x="47" y="456"/>
                </a:cxn>
                <a:cxn ang="0">
                  <a:pos x="41" y="445"/>
                </a:cxn>
                <a:cxn ang="0">
                  <a:pos x="36" y="433"/>
                </a:cxn>
                <a:cxn ang="0">
                  <a:pos x="29" y="418"/>
                </a:cxn>
                <a:cxn ang="0">
                  <a:pos x="23" y="401"/>
                </a:cxn>
                <a:cxn ang="0">
                  <a:pos x="18" y="383"/>
                </a:cxn>
                <a:cxn ang="0">
                  <a:pos x="12" y="363"/>
                </a:cxn>
                <a:cxn ang="0">
                  <a:pos x="8" y="342"/>
                </a:cxn>
                <a:cxn ang="0">
                  <a:pos x="4" y="319"/>
                </a:cxn>
                <a:cxn ang="0">
                  <a:pos x="1" y="294"/>
                </a:cxn>
                <a:cxn ang="0">
                  <a:pos x="0" y="268"/>
                </a:cxn>
                <a:cxn ang="0">
                  <a:pos x="0" y="0"/>
                </a:cxn>
              </a:cxnLst>
              <a:rect l="0" t="0" r="r" b="b"/>
              <a:pathLst>
                <a:path w="121" h="482">
                  <a:moveTo>
                    <a:pt x="0" y="0"/>
                  </a:moveTo>
                  <a:lnTo>
                    <a:pt x="53" y="0"/>
                  </a:lnTo>
                  <a:lnTo>
                    <a:pt x="53" y="263"/>
                  </a:lnTo>
                  <a:lnTo>
                    <a:pt x="53" y="279"/>
                  </a:lnTo>
                  <a:lnTo>
                    <a:pt x="54" y="291"/>
                  </a:lnTo>
                  <a:lnTo>
                    <a:pt x="57" y="304"/>
                  </a:lnTo>
                  <a:lnTo>
                    <a:pt x="58" y="321"/>
                  </a:lnTo>
                  <a:lnTo>
                    <a:pt x="63" y="339"/>
                  </a:lnTo>
                  <a:lnTo>
                    <a:pt x="66" y="359"/>
                  </a:lnTo>
                  <a:lnTo>
                    <a:pt x="74" y="382"/>
                  </a:lnTo>
                  <a:lnTo>
                    <a:pt x="82" y="405"/>
                  </a:lnTo>
                  <a:lnTo>
                    <a:pt x="93" y="430"/>
                  </a:lnTo>
                  <a:lnTo>
                    <a:pt x="105" y="456"/>
                  </a:lnTo>
                  <a:lnTo>
                    <a:pt x="121" y="482"/>
                  </a:lnTo>
                  <a:lnTo>
                    <a:pt x="63" y="482"/>
                  </a:lnTo>
                  <a:lnTo>
                    <a:pt x="62" y="481"/>
                  </a:lnTo>
                  <a:lnTo>
                    <a:pt x="59" y="478"/>
                  </a:lnTo>
                  <a:lnTo>
                    <a:pt x="57" y="473"/>
                  </a:lnTo>
                  <a:lnTo>
                    <a:pt x="52" y="465"/>
                  </a:lnTo>
                  <a:lnTo>
                    <a:pt x="47" y="456"/>
                  </a:lnTo>
                  <a:lnTo>
                    <a:pt x="41" y="445"/>
                  </a:lnTo>
                  <a:lnTo>
                    <a:pt x="36" y="433"/>
                  </a:lnTo>
                  <a:lnTo>
                    <a:pt x="29" y="418"/>
                  </a:lnTo>
                  <a:lnTo>
                    <a:pt x="23" y="401"/>
                  </a:lnTo>
                  <a:lnTo>
                    <a:pt x="18" y="383"/>
                  </a:lnTo>
                  <a:lnTo>
                    <a:pt x="12" y="363"/>
                  </a:lnTo>
                  <a:lnTo>
                    <a:pt x="8" y="342"/>
                  </a:lnTo>
                  <a:lnTo>
                    <a:pt x="4" y="319"/>
                  </a:lnTo>
                  <a:lnTo>
                    <a:pt x="1" y="294"/>
                  </a:lnTo>
                  <a:lnTo>
                    <a:pt x="0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26" name="Rectangle 14"/>
            <p:cNvSpPr>
              <a:spLocks noChangeAspect="1" noChangeArrowheads="1"/>
            </p:cNvSpPr>
            <p:nvPr userDrawn="1"/>
          </p:nvSpPr>
          <p:spPr bwMode="auto">
            <a:xfrm>
              <a:off x="3962" y="1445"/>
              <a:ext cx="56" cy="48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327" name="Freeform 15"/>
            <p:cNvSpPr>
              <a:spLocks noChangeAspect="1"/>
            </p:cNvSpPr>
            <p:nvPr userDrawn="1"/>
          </p:nvSpPr>
          <p:spPr bwMode="auto">
            <a:xfrm>
              <a:off x="4038" y="1445"/>
              <a:ext cx="95" cy="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7" y="0"/>
                </a:cxn>
                <a:cxn ang="0">
                  <a:pos x="70" y="23"/>
                </a:cxn>
                <a:cxn ang="0">
                  <a:pos x="81" y="45"/>
                </a:cxn>
                <a:cxn ang="0">
                  <a:pos x="88" y="66"/>
                </a:cxn>
                <a:cxn ang="0">
                  <a:pos x="93" y="87"/>
                </a:cxn>
                <a:cxn ang="0">
                  <a:pos x="94" y="106"/>
                </a:cxn>
                <a:cxn ang="0">
                  <a:pos x="95" y="125"/>
                </a:cxn>
                <a:cxn ang="0">
                  <a:pos x="94" y="143"/>
                </a:cxn>
                <a:cxn ang="0">
                  <a:pos x="92" y="161"/>
                </a:cxn>
                <a:cxn ang="0">
                  <a:pos x="87" y="177"/>
                </a:cxn>
                <a:cxn ang="0">
                  <a:pos x="82" y="191"/>
                </a:cxn>
                <a:cxn ang="0">
                  <a:pos x="77" y="204"/>
                </a:cxn>
                <a:cxn ang="0">
                  <a:pos x="73" y="214"/>
                </a:cxn>
                <a:cxn ang="0">
                  <a:pos x="68" y="224"/>
                </a:cxn>
                <a:cxn ang="0">
                  <a:pos x="63" y="232"/>
                </a:cxn>
                <a:cxn ang="0">
                  <a:pos x="61" y="237"/>
                </a:cxn>
                <a:cxn ang="0">
                  <a:pos x="58" y="240"/>
                </a:cxn>
                <a:cxn ang="0">
                  <a:pos x="57" y="241"/>
                </a:cxn>
                <a:cxn ang="0">
                  <a:pos x="0" y="241"/>
                </a:cxn>
                <a:cxn ang="0">
                  <a:pos x="13" y="221"/>
                </a:cxn>
                <a:cxn ang="0">
                  <a:pos x="23" y="202"/>
                </a:cxn>
                <a:cxn ang="0">
                  <a:pos x="31" y="182"/>
                </a:cxn>
                <a:cxn ang="0">
                  <a:pos x="36" y="163"/>
                </a:cxn>
                <a:cxn ang="0">
                  <a:pos x="39" y="143"/>
                </a:cxn>
                <a:cxn ang="0">
                  <a:pos x="40" y="124"/>
                </a:cxn>
                <a:cxn ang="0">
                  <a:pos x="39" y="107"/>
                </a:cxn>
                <a:cxn ang="0">
                  <a:pos x="37" y="91"/>
                </a:cxn>
                <a:cxn ang="0">
                  <a:pos x="34" y="75"/>
                </a:cxn>
                <a:cxn ang="0">
                  <a:pos x="29" y="61"/>
                </a:cxn>
                <a:cxn ang="0">
                  <a:pos x="25" y="48"/>
                </a:cxn>
                <a:cxn ang="0">
                  <a:pos x="20" y="36"/>
                </a:cxn>
                <a:cxn ang="0">
                  <a:pos x="15" y="26"/>
                </a:cxn>
                <a:cxn ang="0">
                  <a:pos x="10" y="17"/>
                </a:cxn>
                <a:cxn ang="0">
                  <a:pos x="6" y="10"/>
                </a:cxn>
                <a:cxn ang="0">
                  <a:pos x="3" y="4"/>
                </a:cxn>
                <a:cxn ang="0">
                  <a:pos x="1" y="2"/>
                </a:cxn>
                <a:cxn ang="0">
                  <a:pos x="0" y="0"/>
                </a:cxn>
              </a:cxnLst>
              <a:rect l="0" t="0" r="r" b="b"/>
              <a:pathLst>
                <a:path w="95" h="241">
                  <a:moveTo>
                    <a:pt x="0" y="0"/>
                  </a:moveTo>
                  <a:lnTo>
                    <a:pt x="57" y="0"/>
                  </a:lnTo>
                  <a:lnTo>
                    <a:pt x="70" y="23"/>
                  </a:lnTo>
                  <a:lnTo>
                    <a:pt x="81" y="45"/>
                  </a:lnTo>
                  <a:lnTo>
                    <a:pt x="88" y="66"/>
                  </a:lnTo>
                  <a:lnTo>
                    <a:pt x="93" y="87"/>
                  </a:lnTo>
                  <a:lnTo>
                    <a:pt x="94" y="106"/>
                  </a:lnTo>
                  <a:lnTo>
                    <a:pt x="95" y="125"/>
                  </a:lnTo>
                  <a:lnTo>
                    <a:pt x="94" y="143"/>
                  </a:lnTo>
                  <a:lnTo>
                    <a:pt x="92" y="161"/>
                  </a:lnTo>
                  <a:lnTo>
                    <a:pt x="87" y="177"/>
                  </a:lnTo>
                  <a:lnTo>
                    <a:pt x="82" y="191"/>
                  </a:lnTo>
                  <a:lnTo>
                    <a:pt x="77" y="204"/>
                  </a:lnTo>
                  <a:lnTo>
                    <a:pt x="73" y="214"/>
                  </a:lnTo>
                  <a:lnTo>
                    <a:pt x="68" y="224"/>
                  </a:lnTo>
                  <a:lnTo>
                    <a:pt x="63" y="232"/>
                  </a:lnTo>
                  <a:lnTo>
                    <a:pt x="61" y="237"/>
                  </a:lnTo>
                  <a:lnTo>
                    <a:pt x="58" y="240"/>
                  </a:lnTo>
                  <a:lnTo>
                    <a:pt x="57" y="241"/>
                  </a:lnTo>
                  <a:lnTo>
                    <a:pt x="0" y="241"/>
                  </a:lnTo>
                  <a:lnTo>
                    <a:pt x="13" y="221"/>
                  </a:lnTo>
                  <a:lnTo>
                    <a:pt x="23" y="202"/>
                  </a:lnTo>
                  <a:lnTo>
                    <a:pt x="31" y="182"/>
                  </a:lnTo>
                  <a:lnTo>
                    <a:pt x="36" y="163"/>
                  </a:lnTo>
                  <a:lnTo>
                    <a:pt x="39" y="143"/>
                  </a:lnTo>
                  <a:lnTo>
                    <a:pt x="40" y="124"/>
                  </a:lnTo>
                  <a:lnTo>
                    <a:pt x="39" y="107"/>
                  </a:lnTo>
                  <a:lnTo>
                    <a:pt x="37" y="91"/>
                  </a:lnTo>
                  <a:lnTo>
                    <a:pt x="34" y="75"/>
                  </a:lnTo>
                  <a:lnTo>
                    <a:pt x="29" y="61"/>
                  </a:lnTo>
                  <a:lnTo>
                    <a:pt x="25" y="48"/>
                  </a:lnTo>
                  <a:lnTo>
                    <a:pt x="20" y="36"/>
                  </a:lnTo>
                  <a:lnTo>
                    <a:pt x="15" y="26"/>
                  </a:lnTo>
                  <a:lnTo>
                    <a:pt x="10" y="17"/>
                  </a:lnTo>
                  <a:lnTo>
                    <a:pt x="6" y="10"/>
                  </a:lnTo>
                  <a:lnTo>
                    <a:pt x="3" y="4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3" name="Picture 12" descr="dias_color_proposals_0142_3D_medium.jp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8104" y="6058082"/>
            <a:ext cx="1468760" cy="571133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A4B124F-D3AE-4AEB-B238-04968465F69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05E198-EA6C-4BFE-A482-9201B0249CD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hartAndTx" preserve="1">
  <p:cSld name="Title, Ch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sz="half" idx="1"/>
          </p:nvPr>
        </p:nvSpPr>
        <p:spPr>
          <a:xfrm>
            <a:off x="457200" y="1219200"/>
            <a:ext cx="4038600" cy="4906963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219200"/>
            <a:ext cx="4038600" cy="4906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438400" cy="476250"/>
          </a:xfrm>
        </p:spPr>
        <p:txBody>
          <a:bodyPr/>
          <a:lstStyle>
            <a:lvl1pPr>
              <a:defRPr/>
            </a:lvl1pPr>
          </a:lstStyle>
          <a:p>
            <a:fld id="{1C2F872F-421D-4B65-AAA3-129D049C92A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457200" y="1219200"/>
            <a:ext cx="4038600" cy="4906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069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438400" cy="476250"/>
          </a:xfrm>
        </p:spPr>
        <p:txBody>
          <a:bodyPr/>
          <a:lstStyle>
            <a:lvl1pPr>
              <a:defRPr/>
            </a:lvl1pPr>
          </a:lstStyle>
          <a:p>
            <a:fld id="{3B99274B-176E-435C-8857-84979719B9CE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hart Placeholder 2"/>
          <p:cNvSpPr>
            <a:spLocks noGrp="1"/>
          </p:cNvSpPr>
          <p:nvPr>
            <p:ph type="chart" idx="1"/>
          </p:nvPr>
        </p:nvSpPr>
        <p:spPr>
          <a:xfrm>
            <a:off x="457200" y="1219200"/>
            <a:ext cx="8229600" cy="4906963"/>
          </a:xfrm>
        </p:spPr>
        <p:txBody>
          <a:bodyPr/>
          <a:lstStyle/>
          <a:p>
            <a:r>
              <a:rPr lang="en-US"/>
              <a:t>Click icon to add chart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245225"/>
            <a:ext cx="2438400" cy="476250"/>
          </a:xfrm>
        </p:spPr>
        <p:txBody>
          <a:bodyPr/>
          <a:lstStyle>
            <a:lvl1pPr>
              <a:defRPr/>
            </a:lvl1pPr>
          </a:lstStyle>
          <a:p>
            <a:fld id="{E783343F-3840-485D-A731-06527D2D3B6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5B54189-C436-47D0-AC37-8484B13A8E13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CF5F9E2-ACF0-4066-8FCC-6FF3D74F209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19200"/>
            <a:ext cx="40386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19200"/>
            <a:ext cx="4038600" cy="4906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1462274-4D91-4102-8B2B-567009310D1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8409BE-044C-40FD-B391-8DFF2F79F7C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3E970BD-9972-4D08-B83E-9264E792A2B8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43FC239-7393-457C-9CC3-689C6419CA6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8C460BC-0006-4CBA-B4E4-B3FFD2C25EC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581400" y="617220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874E61-B26F-43A7-8A14-05F02F28A83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7921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19200"/>
            <a:ext cx="8229600" cy="4906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4384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E150ECFD-5807-44D9-AF3B-3260B807F6AB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232" name="Group 208"/>
          <p:cNvGrpSpPr>
            <a:grpSpLocks noChangeAspect="1"/>
          </p:cNvGrpSpPr>
          <p:nvPr/>
        </p:nvGrpSpPr>
        <p:grpSpPr bwMode="auto">
          <a:xfrm>
            <a:off x="8093075" y="0"/>
            <a:ext cx="1050925" cy="301625"/>
            <a:chOff x="3269" y="1445"/>
            <a:chExt cx="1680" cy="482"/>
          </a:xfrm>
        </p:grpSpPr>
        <p:sp>
          <p:nvSpPr>
            <p:cNvPr id="1224" name="Rectangle 200"/>
            <p:cNvSpPr>
              <a:spLocks noChangeAspect="1" noChangeArrowheads="1"/>
            </p:cNvSpPr>
            <p:nvPr userDrawn="1"/>
          </p:nvSpPr>
          <p:spPr bwMode="auto">
            <a:xfrm>
              <a:off x="3269" y="1445"/>
              <a:ext cx="1680" cy="480"/>
            </a:xfrm>
            <a:prstGeom prst="rect">
              <a:avLst/>
            </a:prstGeom>
            <a:solidFill>
              <a:srgbClr val="FFFFFF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5" name="Freeform 201"/>
            <p:cNvSpPr>
              <a:spLocks noChangeAspect="1"/>
            </p:cNvSpPr>
            <p:nvPr userDrawn="1"/>
          </p:nvSpPr>
          <p:spPr bwMode="auto">
            <a:xfrm>
              <a:off x="3269" y="1445"/>
              <a:ext cx="545" cy="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45" y="0"/>
                </a:cxn>
                <a:cxn ang="0">
                  <a:pos x="530" y="35"/>
                </a:cxn>
                <a:cxn ang="0">
                  <a:pos x="515" y="70"/>
                </a:cxn>
                <a:cxn ang="0">
                  <a:pos x="505" y="103"/>
                </a:cxn>
                <a:cxn ang="0">
                  <a:pos x="496" y="134"/>
                </a:cxn>
                <a:cxn ang="0">
                  <a:pos x="490" y="166"/>
                </a:cxn>
                <a:cxn ang="0">
                  <a:pos x="485" y="196"/>
                </a:cxn>
                <a:cxn ang="0">
                  <a:pos x="482" y="224"/>
                </a:cxn>
                <a:cxn ang="0">
                  <a:pos x="482" y="251"/>
                </a:cxn>
                <a:cxn ang="0">
                  <a:pos x="482" y="277"/>
                </a:cxn>
                <a:cxn ang="0">
                  <a:pos x="485" y="302"/>
                </a:cxn>
                <a:cxn ang="0">
                  <a:pos x="488" y="325"/>
                </a:cxn>
                <a:cxn ang="0">
                  <a:pos x="491" y="347"/>
                </a:cxn>
                <a:cxn ang="0">
                  <a:pos x="496" y="368"/>
                </a:cxn>
                <a:cxn ang="0">
                  <a:pos x="502" y="387"/>
                </a:cxn>
                <a:cxn ang="0">
                  <a:pos x="508" y="404"/>
                </a:cxn>
                <a:cxn ang="0">
                  <a:pos x="514" y="419"/>
                </a:cxn>
                <a:cxn ang="0">
                  <a:pos x="520" y="433"/>
                </a:cxn>
                <a:cxn ang="0">
                  <a:pos x="526" y="446"/>
                </a:cxn>
                <a:cxn ang="0">
                  <a:pos x="530" y="456"/>
                </a:cxn>
                <a:cxn ang="0">
                  <a:pos x="536" y="465"/>
                </a:cxn>
                <a:cxn ang="0">
                  <a:pos x="539" y="472"/>
                </a:cxn>
                <a:cxn ang="0">
                  <a:pos x="545" y="479"/>
                </a:cxn>
                <a:cxn ang="0">
                  <a:pos x="545" y="480"/>
                </a:cxn>
                <a:cxn ang="0">
                  <a:pos x="0" y="480"/>
                </a:cxn>
                <a:cxn ang="0">
                  <a:pos x="0" y="0"/>
                </a:cxn>
              </a:cxnLst>
              <a:rect l="0" t="0" r="r" b="b"/>
              <a:pathLst>
                <a:path w="545" h="480">
                  <a:moveTo>
                    <a:pt x="0" y="0"/>
                  </a:moveTo>
                  <a:lnTo>
                    <a:pt x="545" y="0"/>
                  </a:lnTo>
                  <a:lnTo>
                    <a:pt x="530" y="35"/>
                  </a:lnTo>
                  <a:lnTo>
                    <a:pt x="515" y="70"/>
                  </a:lnTo>
                  <a:lnTo>
                    <a:pt x="505" y="103"/>
                  </a:lnTo>
                  <a:lnTo>
                    <a:pt x="496" y="134"/>
                  </a:lnTo>
                  <a:lnTo>
                    <a:pt x="490" y="166"/>
                  </a:lnTo>
                  <a:lnTo>
                    <a:pt x="485" y="196"/>
                  </a:lnTo>
                  <a:lnTo>
                    <a:pt x="482" y="224"/>
                  </a:lnTo>
                  <a:lnTo>
                    <a:pt x="482" y="251"/>
                  </a:lnTo>
                  <a:lnTo>
                    <a:pt x="482" y="277"/>
                  </a:lnTo>
                  <a:lnTo>
                    <a:pt x="485" y="302"/>
                  </a:lnTo>
                  <a:lnTo>
                    <a:pt x="488" y="325"/>
                  </a:lnTo>
                  <a:lnTo>
                    <a:pt x="491" y="347"/>
                  </a:lnTo>
                  <a:lnTo>
                    <a:pt x="496" y="368"/>
                  </a:lnTo>
                  <a:lnTo>
                    <a:pt x="502" y="387"/>
                  </a:lnTo>
                  <a:lnTo>
                    <a:pt x="508" y="404"/>
                  </a:lnTo>
                  <a:lnTo>
                    <a:pt x="514" y="419"/>
                  </a:lnTo>
                  <a:lnTo>
                    <a:pt x="520" y="433"/>
                  </a:lnTo>
                  <a:lnTo>
                    <a:pt x="526" y="446"/>
                  </a:lnTo>
                  <a:lnTo>
                    <a:pt x="530" y="456"/>
                  </a:lnTo>
                  <a:lnTo>
                    <a:pt x="536" y="465"/>
                  </a:lnTo>
                  <a:lnTo>
                    <a:pt x="539" y="472"/>
                  </a:lnTo>
                  <a:lnTo>
                    <a:pt x="545" y="479"/>
                  </a:lnTo>
                  <a:lnTo>
                    <a:pt x="545" y="480"/>
                  </a:lnTo>
                  <a:lnTo>
                    <a:pt x="0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6" name="Freeform 202"/>
            <p:cNvSpPr>
              <a:spLocks noChangeAspect="1"/>
            </p:cNvSpPr>
            <p:nvPr userDrawn="1"/>
          </p:nvSpPr>
          <p:spPr bwMode="auto">
            <a:xfrm>
              <a:off x="4397" y="1445"/>
              <a:ext cx="552" cy="48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0"/>
                </a:cxn>
                <a:cxn ang="0">
                  <a:pos x="551" y="480"/>
                </a:cxn>
                <a:cxn ang="0">
                  <a:pos x="67" y="480"/>
                </a:cxn>
                <a:cxn ang="0">
                  <a:pos x="51" y="454"/>
                </a:cxn>
                <a:cxn ang="0">
                  <a:pos x="39" y="428"/>
                </a:cxn>
                <a:cxn ang="0">
                  <a:pos x="28" y="404"/>
                </a:cxn>
                <a:cxn ang="0">
                  <a:pos x="20" y="381"/>
                </a:cxn>
                <a:cxn ang="0">
                  <a:pos x="13" y="358"/>
                </a:cxn>
                <a:cxn ang="0">
                  <a:pos x="8" y="338"/>
                </a:cxn>
                <a:cxn ang="0">
                  <a:pos x="5" y="320"/>
                </a:cxn>
                <a:cxn ang="0">
                  <a:pos x="2" y="303"/>
                </a:cxn>
                <a:cxn ang="0">
                  <a:pos x="1" y="290"/>
                </a:cxn>
                <a:cxn ang="0">
                  <a:pos x="0" y="278"/>
                </a:cxn>
                <a:cxn ang="0">
                  <a:pos x="0" y="0"/>
                </a:cxn>
              </a:cxnLst>
              <a:rect l="0" t="0" r="r" b="b"/>
              <a:pathLst>
                <a:path w="552" h="480">
                  <a:moveTo>
                    <a:pt x="0" y="0"/>
                  </a:moveTo>
                  <a:lnTo>
                    <a:pt x="552" y="0"/>
                  </a:lnTo>
                  <a:lnTo>
                    <a:pt x="551" y="480"/>
                  </a:lnTo>
                  <a:lnTo>
                    <a:pt x="67" y="480"/>
                  </a:lnTo>
                  <a:lnTo>
                    <a:pt x="51" y="454"/>
                  </a:lnTo>
                  <a:lnTo>
                    <a:pt x="39" y="428"/>
                  </a:lnTo>
                  <a:lnTo>
                    <a:pt x="28" y="404"/>
                  </a:lnTo>
                  <a:lnTo>
                    <a:pt x="20" y="381"/>
                  </a:lnTo>
                  <a:lnTo>
                    <a:pt x="13" y="358"/>
                  </a:lnTo>
                  <a:lnTo>
                    <a:pt x="8" y="338"/>
                  </a:lnTo>
                  <a:lnTo>
                    <a:pt x="5" y="320"/>
                  </a:lnTo>
                  <a:lnTo>
                    <a:pt x="2" y="303"/>
                  </a:lnTo>
                  <a:lnTo>
                    <a:pt x="1" y="290"/>
                  </a:lnTo>
                  <a:lnTo>
                    <a:pt x="0" y="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7" name="Freeform 203"/>
            <p:cNvSpPr>
              <a:spLocks noChangeAspect="1"/>
            </p:cNvSpPr>
            <p:nvPr userDrawn="1"/>
          </p:nvSpPr>
          <p:spPr bwMode="auto">
            <a:xfrm>
              <a:off x="3797" y="1445"/>
              <a:ext cx="121" cy="482"/>
            </a:xfrm>
            <a:custGeom>
              <a:avLst/>
              <a:gdLst/>
              <a:ahLst/>
              <a:cxnLst>
                <a:cxn ang="0">
                  <a:pos x="63" y="0"/>
                </a:cxn>
                <a:cxn ang="0">
                  <a:pos x="121" y="0"/>
                </a:cxn>
                <a:cxn ang="0">
                  <a:pos x="120" y="2"/>
                </a:cxn>
                <a:cxn ang="0">
                  <a:pos x="118" y="4"/>
                </a:cxn>
                <a:cxn ang="0">
                  <a:pos x="115" y="11"/>
                </a:cxn>
                <a:cxn ang="0">
                  <a:pos x="111" y="18"/>
                </a:cxn>
                <a:cxn ang="0">
                  <a:pos x="106" y="29"/>
                </a:cxn>
                <a:cxn ang="0">
                  <a:pos x="101" y="41"/>
                </a:cxn>
                <a:cxn ang="0">
                  <a:pos x="95" y="54"/>
                </a:cxn>
                <a:cxn ang="0">
                  <a:pos x="89" y="68"/>
                </a:cxn>
                <a:cxn ang="0">
                  <a:pos x="84" y="84"/>
                </a:cxn>
                <a:cxn ang="0">
                  <a:pos x="78" y="101"/>
                </a:cxn>
                <a:cxn ang="0">
                  <a:pos x="72" y="118"/>
                </a:cxn>
                <a:cxn ang="0">
                  <a:pos x="67" y="137"/>
                </a:cxn>
                <a:cxn ang="0">
                  <a:pos x="63" y="156"/>
                </a:cxn>
                <a:cxn ang="0">
                  <a:pos x="60" y="175"/>
                </a:cxn>
                <a:cxn ang="0">
                  <a:pos x="58" y="194"/>
                </a:cxn>
                <a:cxn ang="0">
                  <a:pos x="56" y="213"/>
                </a:cxn>
                <a:cxn ang="0">
                  <a:pos x="114" y="213"/>
                </a:cxn>
                <a:cxn ang="0">
                  <a:pos x="114" y="263"/>
                </a:cxn>
                <a:cxn ang="0">
                  <a:pos x="54" y="263"/>
                </a:cxn>
                <a:cxn ang="0">
                  <a:pos x="54" y="279"/>
                </a:cxn>
                <a:cxn ang="0">
                  <a:pos x="55" y="291"/>
                </a:cxn>
                <a:cxn ang="0">
                  <a:pos x="56" y="304"/>
                </a:cxn>
                <a:cxn ang="0">
                  <a:pos x="59" y="321"/>
                </a:cxn>
                <a:cxn ang="0">
                  <a:pos x="63" y="339"/>
                </a:cxn>
                <a:cxn ang="0">
                  <a:pos x="67" y="359"/>
                </a:cxn>
                <a:cxn ang="0">
                  <a:pos x="74" y="382"/>
                </a:cxn>
                <a:cxn ang="0">
                  <a:pos x="82" y="405"/>
                </a:cxn>
                <a:cxn ang="0">
                  <a:pos x="93" y="430"/>
                </a:cxn>
                <a:cxn ang="0">
                  <a:pos x="105" y="456"/>
                </a:cxn>
                <a:cxn ang="0">
                  <a:pos x="121" y="482"/>
                </a:cxn>
                <a:cxn ang="0">
                  <a:pos x="63" y="482"/>
                </a:cxn>
                <a:cxn ang="0">
                  <a:pos x="62" y="481"/>
                </a:cxn>
                <a:cxn ang="0">
                  <a:pos x="57" y="473"/>
                </a:cxn>
                <a:cxn ang="0">
                  <a:pos x="53" y="466"/>
                </a:cxn>
                <a:cxn ang="0">
                  <a:pos x="48" y="458"/>
                </a:cxn>
                <a:cxn ang="0">
                  <a:pos x="43" y="447"/>
                </a:cxn>
                <a:cxn ang="0">
                  <a:pos x="37" y="435"/>
                </a:cxn>
                <a:cxn ang="0">
                  <a:pos x="31" y="421"/>
                </a:cxn>
                <a:cxn ang="0">
                  <a:pos x="26" y="404"/>
                </a:cxn>
                <a:cxn ang="0">
                  <a:pos x="20" y="387"/>
                </a:cxn>
                <a:cxn ang="0">
                  <a:pos x="15" y="368"/>
                </a:cxn>
                <a:cxn ang="0">
                  <a:pos x="10" y="348"/>
                </a:cxn>
                <a:cxn ang="0">
                  <a:pos x="6" y="326"/>
                </a:cxn>
                <a:cxn ang="0">
                  <a:pos x="3" y="303"/>
                </a:cxn>
                <a:cxn ang="0">
                  <a:pos x="1" y="279"/>
                </a:cxn>
                <a:cxn ang="0">
                  <a:pos x="0" y="252"/>
                </a:cxn>
                <a:cxn ang="0">
                  <a:pos x="1" y="224"/>
                </a:cxn>
                <a:cxn ang="0">
                  <a:pos x="4" y="196"/>
                </a:cxn>
                <a:cxn ang="0">
                  <a:pos x="8" y="166"/>
                </a:cxn>
                <a:cxn ang="0">
                  <a:pos x="14" y="134"/>
                </a:cxn>
                <a:cxn ang="0">
                  <a:pos x="23" y="103"/>
                </a:cxn>
                <a:cxn ang="0">
                  <a:pos x="33" y="70"/>
                </a:cxn>
                <a:cxn ang="0">
                  <a:pos x="47" y="35"/>
                </a:cxn>
                <a:cxn ang="0">
                  <a:pos x="63" y="0"/>
                </a:cxn>
              </a:cxnLst>
              <a:rect l="0" t="0" r="r" b="b"/>
              <a:pathLst>
                <a:path w="121" h="482">
                  <a:moveTo>
                    <a:pt x="63" y="0"/>
                  </a:moveTo>
                  <a:lnTo>
                    <a:pt x="121" y="0"/>
                  </a:lnTo>
                  <a:lnTo>
                    <a:pt x="120" y="2"/>
                  </a:lnTo>
                  <a:lnTo>
                    <a:pt x="118" y="4"/>
                  </a:lnTo>
                  <a:lnTo>
                    <a:pt x="115" y="11"/>
                  </a:lnTo>
                  <a:lnTo>
                    <a:pt x="111" y="18"/>
                  </a:lnTo>
                  <a:lnTo>
                    <a:pt x="106" y="29"/>
                  </a:lnTo>
                  <a:lnTo>
                    <a:pt x="101" y="41"/>
                  </a:lnTo>
                  <a:lnTo>
                    <a:pt x="95" y="54"/>
                  </a:lnTo>
                  <a:lnTo>
                    <a:pt x="89" y="68"/>
                  </a:lnTo>
                  <a:lnTo>
                    <a:pt x="84" y="84"/>
                  </a:lnTo>
                  <a:lnTo>
                    <a:pt x="78" y="101"/>
                  </a:lnTo>
                  <a:lnTo>
                    <a:pt x="72" y="118"/>
                  </a:lnTo>
                  <a:lnTo>
                    <a:pt x="67" y="137"/>
                  </a:lnTo>
                  <a:lnTo>
                    <a:pt x="63" y="156"/>
                  </a:lnTo>
                  <a:lnTo>
                    <a:pt x="60" y="175"/>
                  </a:lnTo>
                  <a:lnTo>
                    <a:pt x="58" y="194"/>
                  </a:lnTo>
                  <a:lnTo>
                    <a:pt x="56" y="213"/>
                  </a:lnTo>
                  <a:lnTo>
                    <a:pt x="114" y="213"/>
                  </a:lnTo>
                  <a:lnTo>
                    <a:pt x="114" y="263"/>
                  </a:lnTo>
                  <a:lnTo>
                    <a:pt x="54" y="263"/>
                  </a:lnTo>
                  <a:lnTo>
                    <a:pt x="54" y="279"/>
                  </a:lnTo>
                  <a:lnTo>
                    <a:pt x="55" y="291"/>
                  </a:lnTo>
                  <a:lnTo>
                    <a:pt x="56" y="304"/>
                  </a:lnTo>
                  <a:lnTo>
                    <a:pt x="59" y="321"/>
                  </a:lnTo>
                  <a:lnTo>
                    <a:pt x="63" y="339"/>
                  </a:lnTo>
                  <a:lnTo>
                    <a:pt x="67" y="359"/>
                  </a:lnTo>
                  <a:lnTo>
                    <a:pt x="74" y="382"/>
                  </a:lnTo>
                  <a:lnTo>
                    <a:pt x="82" y="405"/>
                  </a:lnTo>
                  <a:lnTo>
                    <a:pt x="93" y="430"/>
                  </a:lnTo>
                  <a:lnTo>
                    <a:pt x="105" y="456"/>
                  </a:lnTo>
                  <a:lnTo>
                    <a:pt x="121" y="482"/>
                  </a:lnTo>
                  <a:lnTo>
                    <a:pt x="63" y="482"/>
                  </a:lnTo>
                  <a:lnTo>
                    <a:pt x="62" y="481"/>
                  </a:lnTo>
                  <a:lnTo>
                    <a:pt x="57" y="473"/>
                  </a:lnTo>
                  <a:lnTo>
                    <a:pt x="53" y="466"/>
                  </a:lnTo>
                  <a:lnTo>
                    <a:pt x="48" y="458"/>
                  </a:lnTo>
                  <a:lnTo>
                    <a:pt x="43" y="447"/>
                  </a:lnTo>
                  <a:lnTo>
                    <a:pt x="37" y="435"/>
                  </a:lnTo>
                  <a:lnTo>
                    <a:pt x="31" y="421"/>
                  </a:lnTo>
                  <a:lnTo>
                    <a:pt x="26" y="404"/>
                  </a:lnTo>
                  <a:lnTo>
                    <a:pt x="20" y="387"/>
                  </a:lnTo>
                  <a:lnTo>
                    <a:pt x="15" y="368"/>
                  </a:lnTo>
                  <a:lnTo>
                    <a:pt x="10" y="348"/>
                  </a:lnTo>
                  <a:lnTo>
                    <a:pt x="6" y="326"/>
                  </a:lnTo>
                  <a:lnTo>
                    <a:pt x="3" y="303"/>
                  </a:lnTo>
                  <a:lnTo>
                    <a:pt x="1" y="279"/>
                  </a:lnTo>
                  <a:lnTo>
                    <a:pt x="0" y="252"/>
                  </a:lnTo>
                  <a:lnTo>
                    <a:pt x="1" y="224"/>
                  </a:lnTo>
                  <a:lnTo>
                    <a:pt x="4" y="196"/>
                  </a:lnTo>
                  <a:lnTo>
                    <a:pt x="8" y="166"/>
                  </a:lnTo>
                  <a:lnTo>
                    <a:pt x="14" y="134"/>
                  </a:lnTo>
                  <a:lnTo>
                    <a:pt x="23" y="103"/>
                  </a:lnTo>
                  <a:lnTo>
                    <a:pt x="33" y="70"/>
                  </a:lnTo>
                  <a:lnTo>
                    <a:pt x="47" y="35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8" name="Freeform 204"/>
            <p:cNvSpPr>
              <a:spLocks noChangeAspect="1"/>
            </p:cNvSpPr>
            <p:nvPr userDrawn="1"/>
          </p:nvSpPr>
          <p:spPr bwMode="auto">
            <a:xfrm>
              <a:off x="4157" y="1445"/>
              <a:ext cx="120" cy="482"/>
            </a:xfrm>
            <a:custGeom>
              <a:avLst/>
              <a:gdLst/>
              <a:ahLst/>
              <a:cxnLst>
                <a:cxn ang="0">
                  <a:pos x="62" y="0"/>
                </a:cxn>
                <a:cxn ang="0">
                  <a:pos x="120" y="0"/>
                </a:cxn>
                <a:cxn ang="0">
                  <a:pos x="119" y="2"/>
                </a:cxn>
                <a:cxn ang="0">
                  <a:pos x="117" y="4"/>
                </a:cxn>
                <a:cxn ang="0">
                  <a:pos x="114" y="11"/>
                </a:cxn>
                <a:cxn ang="0">
                  <a:pos x="110" y="18"/>
                </a:cxn>
                <a:cxn ang="0">
                  <a:pos x="106" y="29"/>
                </a:cxn>
                <a:cxn ang="0">
                  <a:pos x="100" y="41"/>
                </a:cxn>
                <a:cxn ang="0">
                  <a:pos x="94" y="54"/>
                </a:cxn>
                <a:cxn ang="0">
                  <a:pos x="89" y="68"/>
                </a:cxn>
                <a:cxn ang="0">
                  <a:pos x="82" y="84"/>
                </a:cxn>
                <a:cxn ang="0">
                  <a:pos x="71" y="118"/>
                </a:cxn>
                <a:cxn ang="0">
                  <a:pos x="62" y="156"/>
                </a:cxn>
                <a:cxn ang="0">
                  <a:pos x="59" y="175"/>
                </a:cxn>
                <a:cxn ang="0">
                  <a:pos x="56" y="194"/>
                </a:cxn>
                <a:cxn ang="0">
                  <a:pos x="55" y="213"/>
                </a:cxn>
                <a:cxn ang="0">
                  <a:pos x="113" y="213"/>
                </a:cxn>
                <a:cxn ang="0">
                  <a:pos x="113" y="263"/>
                </a:cxn>
                <a:cxn ang="0">
                  <a:pos x="55" y="263"/>
                </a:cxn>
                <a:cxn ang="0">
                  <a:pos x="55" y="482"/>
                </a:cxn>
                <a:cxn ang="0">
                  <a:pos x="0" y="482"/>
                </a:cxn>
                <a:cxn ang="0">
                  <a:pos x="0" y="241"/>
                </a:cxn>
                <a:cxn ang="0">
                  <a:pos x="1" y="215"/>
                </a:cxn>
                <a:cxn ang="0">
                  <a:pos x="4" y="188"/>
                </a:cxn>
                <a:cxn ang="0">
                  <a:pos x="8" y="159"/>
                </a:cxn>
                <a:cxn ang="0">
                  <a:pos x="15" y="129"/>
                </a:cxn>
                <a:cxn ang="0">
                  <a:pos x="23" y="98"/>
                </a:cxn>
                <a:cxn ang="0">
                  <a:pos x="34" y="66"/>
                </a:cxn>
                <a:cxn ang="0">
                  <a:pos x="46" y="34"/>
                </a:cxn>
                <a:cxn ang="0">
                  <a:pos x="62" y="0"/>
                </a:cxn>
              </a:cxnLst>
              <a:rect l="0" t="0" r="r" b="b"/>
              <a:pathLst>
                <a:path w="120" h="482">
                  <a:moveTo>
                    <a:pt x="62" y="0"/>
                  </a:moveTo>
                  <a:lnTo>
                    <a:pt x="120" y="0"/>
                  </a:lnTo>
                  <a:lnTo>
                    <a:pt x="119" y="2"/>
                  </a:lnTo>
                  <a:lnTo>
                    <a:pt x="117" y="4"/>
                  </a:lnTo>
                  <a:lnTo>
                    <a:pt x="114" y="11"/>
                  </a:lnTo>
                  <a:lnTo>
                    <a:pt x="110" y="18"/>
                  </a:lnTo>
                  <a:lnTo>
                    <a:pt x="106" y="29"/>
                  </a:lnTo>
                  <a:lnTo>
                    <a:pt x="100" y="41"/>
                  </a:lnTo>
                  <a:lnTo>
                    <a:pt x="94" y="54"/>
                  </a:lnTo>
                  <a:lnTo>
                    <a:pt x="89" y="68"/>
                  </a:lnTo>
                  <a:lnTo>
                    <a:pt x="82" y="84"/>
                  </a:lnTo>
                  <a:lnTo>
                    <a:pt x="71" y="118"/>
                  </a:lnTo>
                  <a:lnTo>
                    <a:pt x="62" y="156"/>
                  </a:lnTo>
                  <a:lnTo>
                    <a:pt x="59" y="175"/>
                  </a:lnTo>
                  <a:lnTo>
                    <a:pt x="56" y="194"/>
                  </a:lnTo>
                  <a:lnTo>
                    <a:pt x="55" y="213"/>
                  </a:lnTo>
                  <a:lnTo>
                    <a:pt x="113" y="213"/>
                  </a:lnTo>
                  <a:lnTo>
                    <a:pt x="113" y="263"/>
                  </a:lnTo>
                  <a:lnTo>
                    <a:pt x="55" y="263"/>
                  </a:lnTo>
                  <a:lnTo>
                    <a:pt x="55" y="482"/>
                  </a:lnTo>
                  <a:lnTo>
                    <a:pt x="0" y="482"/>
                  </a:lnTo>
                  <a:lnTo>
                    <a:pt x="0" y="241"/>
                  </a:lnTo>
                  <a:lnTo>
                    <a:pt x="1" y="215"/>
                  </a:lnTo>
                  <a:lnTo>
                    <a:pt x="4" y="188"/>
                  </a:lnTo>
                  <a:lnTo>
                    <a:pt x="8" y="159"/>
                  </a:lnTo>
                  <a:lnTo>
                    <a:pt x="15" y="129"/>
                  </a:lnTo>
                  <a:lnTo>
                    <a:pt x="23" y="98"/>
                  </a:lnTo>
                  <a:lnTo>
                    <a:pt x="34" y="66"/>
                  </a:lnTo>
                  <a:lnTo>
                    <a:pt x="46" y="34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29" name="Freeform 205"/>
            <p:cNvSpPr>
              <a:spLocks noChangeAspect="1"/>
            </p:cNvSpPr>
            <p:nvPr userDrawn="1"/>
          </p:nvSpPr>
          <p:spPr bwMode="auto">
            <a:xfrm>
              <a:off x="4300" y="1445"/>
              <a:ext cx="121" cy="482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3" y="0"/>
                </a:cxn>
                <a:cxn ang="0">
                  <a:pos x="53" y="263"/>
                </a:cxn>
                <a:cxn ang="0">
                  <a:pos x="53" y="279"/>
                </a:cxn>
                <a:cxn ang="0">
                  <a:pos x="54" y="291"/>
                </a:cxn>
                <a:cxn ang="0">
                  <a:pos x="57" y="304"/>
                </a:cxn>
                <a:cxn ang="0">
                  <a:pos x="58" y="321"/>
                </a:cxn>
                <a:cxn ang="0">
                  <a:pos x="63" y="339"/>
                </a:cxn>
                <a:cxn ang="0">
                  <a:pos x="66" y="359"/>
                </a:cxn>
                <a:cxn ang="0">
                  <a:pos x="74" y="382"/>
                </a:cxn>
                <a:cxn ang="0">
                  <a:pos x="82" y="405"/>
                </a:cxn>
                <a:cxn ang="0">
                  <a:pos x="93" y="430"/>
                </a:cxn>
                <a:cxn ang="0">
                  <a:pos x="105" y="456"/>
                </a:cxn>
                <a:cxn ang="0">
                  <a:pos x="121" y="482"/>
                </a:cxn>
                <a:cxn ang="0">
                  <a:pos x="63" y="482"/>
                </a:cxn>
                <a:cxn ang="0">
                  <a:pos x="62" y="481"/>
                </a:cxn>
                <a:cxn ang="0">
                  <a:pos x="59" y="478"/>
                </a:cxn>
                <a:cxn ang="0">
                  <a:pos x="57" y="473"/>
                </a:cxn>
                <a:cxn ang="0">
                  <a:pos x="52" y="465"/>
                </a:cxn>
                <a:cxn ang="0">
                  <a:pos x="47" y="456"/>
                </a:cxn>
                <a:cxn ang="0">
                  <a:pos x="41" y="445"/>
                </a:cxn>
                <a:cxn ang="0">
                  <a:pos x="36" y="433"/>
                </a:cxn>
                <a:cxn ang="0">
                  <a:pos x="29" y="418"/>
                </a:cxn>
                <a:cxn ang="0">
                  <a:pos x="23" y="401"/>
                </a:cxn>
                <a:cxn ang="0">
                  <a:pos x="18" y="383"/>
                </a:cxn>
                <a:cxn ang="0">
                  <a:pos x="12" y="363"/>
                </a:cxn>
                <a:cxn ang="0">
                  <a:pos x="8" y="342"/>
                </a:cxn>
                <a:cxn ang="0">
                  <a:pos x="4" y="319"/>
                </a:cxn>
                <a:cxn ang="0">
                  <a:pos x="1" y="294"/>
                </a:cxn>
                <a:cxn ang="0">
                  <a:pos x="0" y="268"/>
                </a:cxn>
                <a:cxn ang="0">
                  <a:pos x="0" y="0"/>
                </a:cxn>
              </a:cxnLst>
              <a:rect l="0" t="0" r="r" b="b"/>
              <a:pathLst>
                <a:path w="121" h="482">
                  <a:moveTo>
                    <a:pt x="0" y="0"/>
                  </a:moveTo>
                  <a:lnTo>
                    <a:pt x="53" y="0"/>
                  </a:lnTo>
                  <a:lnTo>
                    <a:pt x="53" y="263"/>
                  </a:lnTo>
                  <a:lnTo>
                    <a:pt x="53" y="279"/>
                  </a:lnTo>
                  <a:lnTo>
                    <a:pt x="54" y="291"/>
                  </a:lnTo>
                  <a:lnTo>
                    <a:pt x="57" y="304"/>
                  </a:lnTo>
                  <a:lnTo>
                    <a:pt x="58" y="321"/>
                  </a:lnTo>
                  <a:lnTo>
                    <a:pt x="63" y="339"/>
                  </a:lnTo>
                  <a:lnTo>
                    <a:pt x="66" y="359"/>
                  </a:lnTo>
                  <a:lnTo>
                    <a:pt x="74" y="382"/>
                  </a:lnTo>
                  <a:lnTo>
                    <a:pt x="82" y="405"/>
                  </a:lnTo>
                  <a:lnTo>
                    <a:pt x="93" y="430"/>
                  </a:lnTo>
                  <a:lnTo>
                    <a:pt x="105" y="456"/>
                  </a:lnTo>
                  <a:lnTo>
                    <a:pt x="121" y="482"/>
                  </a:lnTo>
                  <a:lnTo>
                    <a:pt x="63" y="482"/>
                  </a:lnTo>
                  <a:lnTo>
                    <a:pt x="62" y="481"/>
                  </a:lnTo>
                  <a:lnTo>
                    <a:pt x="59" y="478"/>
                  </a:lnTo>
                  <a:lnTo>
                    <a:pt x="57" y="473"/>
                  </a:lnTo>
                  <a:lnTo>
                    <a:pt x="52" y="465"/>
                  </a:lnTo>
                  <a:lnTo>
                    <a:pt x="47" y="456"/>
                  </a:lnTo>
                  <a:lnTo>
                    <a:pt x="41" y="445"/>
                  </a:lnTo>
                  <a:lnTo>
                    <a:pt x="36" y="433"/>
                  </a:lnTo>
                  <a:lnTo>
                    <a:pt x="29" y="418"/>
                  </a:lnTo>
                  <a:lnTo>
                    <a:pt x="23" y="401"/>
                  </a:lnTo>
                  <a:lnTo>
                    <a:pt x="18" y="383"/>
                  </a:lnTo>
                  <a:lnTo>
                    <a:pt x="12" y="363"/>
                  </a:lnTo>
                  <a:lnTo>
                    <a:pt x="8" y="342"/>
                  </a:lnTo>
                  <a:lnTo>
                    <a:pt x="4" y="319"/>
                  </a:lnTo>
                  <a:lnTo>
                    <a:pt x="1" y="294"/>
                  </a:lnTo>
                  <a:lnTo>
                    <a:pt x="0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0" name="Rectangle 206"/>
            <p:cNvSpPr>
              <a:spLocks noChangeAspect="1" noChangeArrowheads="1"/>
            </p:cNvSpPr>
            <p:nvPr userDrawn="1"/>
          </p:nvSpPr>
          <p:spPr bwMode="auto">
            <a:xfrm>
              <a:off x="3962" y="1445"/>
              <a:ext cx="56" cy="482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1" name="Freeform 207"/>
            <p:cNvSpPr>
              <a:spLocks noChangeAspect="1"/>
            </p:cNvSpPr>
            <p:nvPr userDrawn="1"/>
          </p:nvSpPr>
          <p:spPr bwMode="auto">
            <a:xfrm>
              <a:off x="4038" y="1445"/>
              <a:ext cx="95" cy="241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7" y="0"/>
                </a:cxn>
                <a:cxn ang="0">
                  <a:pos x="70" y="23"/>
                </a:cxn>
                <a:cxn ang="0">
                  <a:pos x="81" y="45"/>
                </a:cxn>
                <a:cxn ang="0">
                  <a:pos x="88" y="66"/>
                </a:cxn>
                <a:cxn ang="0">
                  <a:pos x="93" y="87"/>
                </a:cxn>
                <a:cxn ang="0">
                  <a:pos x="94" y="106"/>
                </a:cxn>
                <a:cxn ang="0">
                  <a:pos x="95" y="125"/>
                </a:cxn>
                <a:cxn ang="0">
                  <a:pos x="94" y="143"/>
                </a:cxn>
                <a:cxn ang="0">
                  <a:pos x="92" y="161"/>
                </a:cxn>
                <a:cxn ang="0">
                  <a:pos x="87" y="177"/>
                </a:cxn>
                <a:cxn ang="0">
                  <a:pos x="82" y="191"/>
                </a:cxn>
                <a:cxn ang="0">
                  <a:pos x="77" y="204"/>
                </a:cxn>
                <a:cxn ang="0">
                  <a:pos x="73" y="214"/>
                </a:cxn>
                <a:cxn ang="0">
                  <a:pos x="68" y="224"/>
                </a:cxn>
                <a:cxn ang="0">
                  <a:pos x="63" y="232"/>
                </a:cxn>
                <a:cxn ang="0">
                  <a:pos x="61" y="237"/>
                </a:cxn>
                <a:cxn ang="0">
                  <a:pos x="58" y="240"/>
                </a:cxn>
                <a:cxn ang="0">
                  <a:pos x="57" y="241"/>
                </a:cxn>
                <a:cxn ang="0">
                  <a:pos x="0" y="241"/>
                </a:cxn>
                <a:cxn ang="0">
                  <a:pos x="13" y="221"/>
                </a:cxn>
                <a:cxn ang="0">
                  <a:pos x="23" y="202"/>
                </a:cxn>
                <a:cxn ang="0">
                  <a:pos x="31" y="182"/>
                </a:cxn>
                <a:cxn ang="0">
                  <a:pos x="36" y="163"/>
                </a:cxn>
                <a:cxn ang="0">
                  <a:pos x="39" y="143"/>
                </a:cxn>
                <a:cxn ang="0">
                  <a:pos x="40" y="124"/>
                </a:cxn>
                <a:cxn ang="0">
                  <a:pos x="39" y="107"/>
                </a:cxn>
                <a:cxn ang="0">
                  <a:pos x="37" y="91"/>
                </a:cxn>
                <a:cxn ang="0">
                  <a:pos x="34" y="75"/>
                </a:cxn>
                <a:cxn ang="0">
                  <a:pos x="29" y="61"/>
                </a:cxn>
                <a:cxn ang="0">
                  <a:pos x="25" y="48"/>
                </a:cxn>
                <a:cxn ang="0">
                  <a:pos x="20" y="36"/>
                </a:cxn>
                <a:cxn ang="0">
                  <a:pos x="15" y="26"/>
                </a:cxn>
                <a:cxn ang="0">
                  <a:pos x="10" y="17"/>
                </a:cxn>
                <a:cxn ang="0">
                  <a:pos x="6" y="10"/>
                </a:cxn>
                <a:cxn ang="0">
                  <a:pos x="3" y="4"/>
                </a:cxn>
                <a:cxn ang="0">
                  <a:pos x="1" y="2"/>
                </a:cxn>
                <a:cxn ang="0">
                  <a:pos x="0" y="0"/>
                </a:cxn>
              </a:cxnLst>
              <a:rect l="0" t="0" r="r" b="b"/>
              <a:pathLst>
                <a:path w="95" h="241">
                  <a:moveTo>
                    <a:pt x="0" y="0"/>
                  </a:moveTo>
                  <a:lnTo>
                    <a:pt x="57" y="0"/>
                  </a:lnTo>
                  <a:lnTo>
                    <a:pt x="70" y="23"/>
                  </a:lnTo>
                  <a:lnTo>
                    <a:pt x="81" y="45"/>
                  </a:lnTo>
                  <a:lnTo>
                    <a:pt x="88" y="66"/>
                  </a:lnTo>
                  <a:lnTo>
                    <a:pt x="93" y="87"/>
                  </a:lnTo>
                  <a:lnTo>
                    <a:pt x="94" y="106"/>
                  </a:lnTo>
                  <a:lnTo>
                    <a:pt x="95" y="125"/>
                  </a:lnTo>
                  <a:lnTo>
                    <a:pt x="94" y="143"/>
                  </a:lnTo>
                  <a:lnTo>
                    <a:pt x="92" y="161"/>
                  </a:lnTo>
                  <a:lnTo>
                    <a:pt x="87" y="177"/>
                  </a:lnTo>
                  <a:lnTo>
                    <a:pt x="82" y="191"/>
                  </a:lnTo>
                  <a:lnTo>
                    <a:pt x="77" y="204"/>
                  </a:lnTo>
                  <a:lnTo>
                    <a:pt x="73" y="214"/>
                  </a:lnTo>
                  <a:lnTo>
                    <a:pt x="68" y="224"/>
                  </a:lnTo>
                  <a:lnTo>
                    <a:pt x="63" y="232"/>
                  </a:lnTo>
                  <a:lnTo>
                    <a:pt x="61" y="237"/>
                  </a:lnTo>
                  <a:lnTo>
                    <a:pt x="58" y="240"/>
                  </a:lnTo>
                  <a:lnTo>
                    <a:pt x="57" y="241"/>
                  </a:lnTo>
                  <a:lnTo>
                    <a:pt x="0" y="241"/>
                  </a:lnTo>
                  <a:lnTo>
                    <a:pt x="13" y="221"/>
                  </a:lnTo>
                  <a:lnTo>
                    <a:pt x="23" y="202"/>
                  </a:lnTo>
                  <a:lnTo>
                    <a:pt x="31" y="182"/>
                  </a:lnTo>
                  <a:lnTo>
                    <a:pt x="36" y="163"/>
                  </a:lnTo>
                  <a:lnTo>
                    <a:pt x="39" y="143"/>
                  </a:lnTo>
                  <a:lnTo>
                    <a:pt x="40" y="124"/>
                  </a:lnTo>
                  <a:lnTo>
                    <a:pt x="39" y="107"/>
                  </a:lnTo>
                  <a:lnTo>
                    <a:pt x="37" y="91"/>
                  </a:lnTo>
                  <a:lnTo>
                    <a:pt x="34" y="75"/>
                  </a:lnTo>
                  <a:lnTo>
                    <a:pt x="29" y="61"/>
                  </a:lnTo>
                  <a:lnTo>
                    <a:pt x="25" y="48"/>
                  </a:lnTo>
                  <a:lnTo>
                    <a:pt x="20" y="36"/>
                  </a:lnTo>
                  <a:lnTo>
                    <a:pt x="15" y="26"/>
                  </a:lnTo>
                  <a:lnTo>
                    <a:pt x="10" y="17"/>
                  </a:lnTo>
                  <a:lnTo>
                    <a:pt x="6" y="10"/>
                  </a:lnTo>
                  <a:lnTo>
                    <a:pt x="3" y="4"/>
                  </a:lnTo>
                  <a:lnTo>
                    <a:pt x="1" y="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1242" name="Group 218"/>
          <p:cNvGrpSpPr>
            <a:grpSpLocks/>
          </p:cNvGrpSpPr>
          <p:nvPr/>
        </p:nvGrpSpPr>
        <p:grpSpPr bwMode="auto">
          <a:xfrm>
            <a:off x="0" y="0"/>
            <a:ext cx="8270875" cy="300038"/>
            <a:chOff x="4608" y="240"/>
            <a:chExt cx="362" cy="189"/>
          </a:xfrm>
        </p:grpSpPr>
        <p:sp>
          <p:nvSpPr>
            <p:cNvPr id="1235" name="Freeform 211"/>
            <p:cNvSpPr>
              <a:spLocks noChangeAspect="1"/>
            </p:cNvSpPr>
            <p:nvPr userDrawn="1"/>
          </p:nvSpPr>
          <p:spPr bwMode="auto">
            <a:xfrm>
              <a:off x="4608" y="240"/>
              <a:ext cx="215" cy="18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45" y="0"/>
                </a:cxn>
                <a:cxn ang="0">
                  <a:pos x="530" y="35"/>
                </a:cxn>
                <a:cxn ang="0">
                  <a:pos x="515" y="70"/>
                </a:cxn>
                <a:cxn ang="0">
                  <a:pos x="505" y="103"/>
                </a:cxn>
                <a:cxn ang="0">
                  <a:pos x="496" y="134"/>
                </a:cxn>
                <a:cxn ang="0">
                  <a:pos x="490" y="166"/>
                </a:cxn>
                <a:cxn ang="0">
                  <a:pos x="485" y="196"/>
                </a:cxn>
                <a:cxn ang="0">
                  <a:pos x="482" y="224"/>
                </a:cxn>
                <a:cxn ang="0">
                  <a:pos x="482" y="251"/>
                </a:cxn>
                <a:cxn ang="0">
                  <a:pos x="482" y="277"/>
                </a:cxn>
                <a:cxn ang="0">
                  <a:pos x="485" y="302"/>
                </a:cxn>
                <a:cxn ang="0">
                  <a:pos x="488" y="325"/>
                </a:cxn>
                <a:cxn ang="0">
                  <a:pos x="491" y="347"/>
                </a:cxn>
                <a:cxn ang="0">
                  <a:pos x="496" y="368"/>
                </a:cxn>
                <a:cxn ang="0">
                  <a:pos x="502" y="387"/>
                </a:cxn>
                <a:cxn ang="0">
                  <a:pos x="508" y="404"/>
                </a:cxn>
                <a:cxn ang="0">
                  <a:pos x="514" y="419"/>
                </a:cxn>
                <a:cxn ang="0">
                  <a:pos x="520" y="433"/>
                </a:cxn>
                <a:cxn ang="0">
                  <a:pos x="526" y="446"/>
                </a:cxn>
                <a:cxn ang="0">
                  <a:pos x="530" y="456"/>
                </a:cxn>
                <a:cxn ang="0">
                  <a:pos x="536" y="465"/>
                </a:cxn>
                <a:cxn ang="0">
                  <a:pos x="539" y="472"/>
                </a:cxn>
                <a:cxn ang="0">
                  <a:pos x="545" y="479"/>
                </a:cxn>
                <a:cxn ang="0">
                  <a:pos x="545" y="480"/>
                </a:cxn>
                <a:cxn ang="0">
                  <a:pos x="0" y="480"/>
                </a:cxn>
                <a:cxn ang="0">
                  <a:pos x="0" y="0"/>
                </a:cxn>
              </a:cxnLst>
              <a:rect l="0" t="0" r="r" b="b"/>
              <a:pathLst>
                <a:path w="545" h="480">
                  <a:moveTo>
                    <a:pt x="0" y="0"/>
                  </a:moveTo>
                  <a:lnTo>
                    <a:pt x="545" y="0"/>
                  </a:lnTo>
                  <a:lnTo>
                    <a:pt x="530" y="35"/>
                  </a:lnTo>
                  <a:lnTo>
                    <a:pt x="515" y="70"/>
                  </a:lnTo>
                  <a:lnTo>
                    <a:pt x="505" y="103"/>
                  </a:lnTo>
                  <a:lnTo>
                    <a:pt x="496" y="134"/>
                  </a:lnTo>
                  <a:lnTo>
                    <a:pt x="490" y="166"/>
                  </a:lnTo>
                  <a:lnTo>
                    <a:pt x="485" y="196"/>
                  </a:lnTo>
                  <a:lnTo>
                    <a:pt x="482" y="224"/>
                  </a:lnTo>
                  <a:lnTo>
                    <a:pt x="482" y="251"/>
                  </a:lnTo>
                  <a:lnTo>
                    <a:pt x="482" y="277"/>
                  </a:lnTo>
                  <a:lnTo>
                    <a:pt x="485" y="302"/>
                  </a:lnTo>
                  <a:lnTo>
                    <a:pt x="488" y="325"/>
                  </a:lnTo>
                  <a:lnTo>
                    <a:pt x="491" y="347"/>
                  </a:lnTo>
                  <a:lnTo>
                    <a:pt x="496" y="368"/>
                  </a:lnTo>
                  <a:lnTo>
                    <a:pt x="502" y="387"/>
                  </a:lnTo>
                  <a:lnTo>
                    <a:pt x="508" y="404"/>
                  </a:lnTo>
                  <a:lnTo>
                    <a:pt x="514" y="419"/>
                  </a:lnTo>
                  <a:lnTo>
                    <a:pt x="520" y="433"/>
                  </a:lnTo>
                  <a:lnTo>
                    <a:pt x="526" y="446"/>
                  </a:lnTo>
                  <a:lnTo>
                    <a:pt x="530" y="456"/>
                  </a:lnTo>
                  <a:lnTo>
                    <a:pt x="536" y="465"/>
                  </a:lnTo>
                  <a:lnTo>
                    <a:pt x="539" y="472"/>
                  </a:lnTo>
                  <a:lnTo>
                    <a:pt x="545" y="479"/>
                  </a:lnTo>
                  <a:lnTo>
                    <a:pt x="545" y="480"/>
                  </a:lnTo>
                  <a:lnTo>
                    <a:pt x="0" y="4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36" name="Freeform 212"/>
            <p:cNvSpPr>
              <a:spLocks noChangeAspect="1"/>
            </p:cNvSpPr>
            <p:nvPr userDrawn="1"/>
          </p:nvSpPr>
          <p:spPr bwMode="auto">
            <a:xfrm>
              <a:off x="4752" y="240"/>
              <a:ext cx="218" cy="189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552" y="0"/>
                </a:cxn>
                <a:cxn ang="0">
                  <a:pos x="551" y="480"/>
                </a:cxn>
                <a:cxn ang="0">
                  <a:pos x="67" y="480"/>
                </a:cxn>
                <a:cxn ang="0">
                  <a:pos x="51" y="454"/>
                </a:cxn>
                <a:cxn ang="0">
                  <a:pos x="39" y="428"/>
                </a:cxn>
                <a:cxn ang="0">
                  <a:pos x="28" y="404"/>
                </a:cxn>
                <a:cxn ang="0">
                  <a:pos x="20" y="381"/>
                </a:cxn>
                <a:cxn ang="0">
                  <a:pos x="13" y="358"/>
                </a:cxn>
                <a:cxn ang="0">
                  <a:pos x="8" y="338"/>
                </a:cxn>
                <a:cxn ang="0">
                  <a:pos x="5" y="320"/>
                </a:cxn>
                <a:cxn ang="0">
                  <a:pos x="2" y="303"/>
                </a:cxn>
                <a:cxn ang="0">
                  <a:pos x="1" y="290"/>
                </a:cxn>
                <a:cxn ang="0">
                  <a:pos x="0" y="278"/>
                </a:cxn>
                <a:cxn ang="0">
                  <a:pos x="0" y="0"/>
                </a:cxn>
              </a:cxnLst>
              <a:rect l="0" t="0" r="r" b="b"/>
              <a:pathLst>
                <a:path w="552" h="480">
                  <a:moveTo>
                    <a:pt x="0" y="0"/>
                  </a:moveTo>
                  <a:lnTo>
                    <a:pt x="552" y="0"/>
                  </a:lnTo>
                  <a:lnTo>
                    <a:pt x="551" y="480"/>
                  </a:lnTo>
                  <a:lnTo>
                    <a:pt x="67" y="480"/>
                  </a:lnTo>
                  <a:lnTo>
                    <a:pt x="51" y="454"/>
                  </a:lnTo>
                  <a:lnTo>
                    <a:pt x="39" y="428"/>
                  </a:lnTo>
                  <a:lnTo>
                    <a:pt x="28" y="404"/>
                  </a:lnTo>
                  <a:lnTo>
                    <a:pt x="20" y="381"/>
                  </a:lnTo>
                  <a:lnTo>
                    <a:pt x="13" y="358"/>
                  </a:lnTo>
                  <a:lnTo>
                    <a:pt x="8" y="338"/>
                  </a:lnTo>
                  <a:lnTo>
                    <a:pt x="5" y="320"/>
                  </a:lnTo>
                  <a:lnTo>
                    <a:pt x="2" y="303"/>
                  </a:lnTo>
                  <a:lnTo>
                    <a:pt x="1" y="290"/>
                  </a:lnTo>
                  <a:lnTo>
                    <a:pt x="0" y="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63237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17" name="Picture 4" descr="C:\Users\kingherc\Desktop\svn\2013-damon-scheduler\technohour\tmp\Untitled-4.png"/>
          <p:cNvPicPr>
            <a:picLocks noChangeAspect="1" noChangeArrowheads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328" y="19890"/>
            <a:ext cx="745594" cy="28990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Calibri" pitchFamily="34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pn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6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85800" y="1340768"/>
            <a:ext cx="7772400" cy="1470025"/>
          </a:xfrm>
        </p:spPr>
        <p:txBody>
          <a:bodyPr/>
          <a:lstStyle/>
          <a:p>
            <a:r>
              <a:rPr lang="en-US" dirty="0"/>
              <a:t>CS422</a:t>
            </a:r>
            <a:br>
              <a:rPr lang="en-US" dirty="0"/>
            </a:br>
            <a:r>
              <a:rPr lang="en-US" dirty="0"/>
              <a:t>Database systems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685800" y="2924944"/>
            <a:ext cx="7772400" cy="2016224"/>
          </a:xfrm>
        </p:spPr>
        <p:txBody>
          <a:bodyPr anchor="b" anchorCtr="0"/>
          <a:lstStyle/>
          <a:p>
            <a:pPr algn="ctr"/>
            <a:r>
              <a:rPr lang="en-US" dirty="0"/>
              <a:t>Today: Transactions &amp; concurrency control</a:t>
            </a:r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Data-Intensive Applications and Systems (DIAS) Laboratory</a:t>
            </a:r>
            <a:br>
              <a:rPr lang="en-US" sz="2400" dirty="0"/>
            </a:br>
            <a:r>
              <a:rPr lang="fr-FR" sz="2400" dirty="0"/>
              <a:t>École Polytechnique Fédérale de Lausanne</a:t>
            </a:r>
            <a:endParaRPr lang="el-GR" sz="2400" dirty="0"/>
          </a:p>
        </p:txBody>
      </p:sp>
      <p:sp>
        <p:nvSpPr>
          <p:cNvPr id="7" name="Subtitle 5"/>
          <p:cNvSpPr txBox="1">
            <a:spLocks/>
          </p:cNvSpPr>
          <p:nvPr/>
        </p:nvSpPr>
        <p:spPr bwMode="auto">
          <a:xfrm>
            <a:off x="685800" y="5157192"/>
            <a:ext cx="7846640" cy="8640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marL="0" indent="0" algn="l" rtl="0" eaLnBrk="1" fontAlgn="base" hangingPunct="1">
              <a:spcBef>
                <a:spcPct val="20000"/>
              </a:spcBef>
              <a:spcAft>
                <a:spcPct val="0"/>
              </a:spcAft>
              <a:buFontTx/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sz="2400" kern="0" dirty="0"/>
              <a:t>Slides adapted from material of </a:t>
            </a:r>
            <a:br>
              <a:rPr lang="en-US" sz="2400" kern="0" dirty="0"/>
            </a:br>
            <a:r>
              <a:rPr lang="en-US" sz="2400" kern="0" dirty="0"/>
              <a:t>Andy </a:t>
            </a:r>
            <a:r>
              <a:rPr lang="en-US" sz="2400" kern="0" dirty="0" err="1"/>
              <a:t>Pavlo</a:t>
            </a:r>
            <a:r>
              <a:rPr lang="en-US" sz="2400" kern="0" dirty="0"/>
              <a:t> (CMU) &amp; Christoph Koch (EPFL)</a:t>
            </a:r>
          </a:p>
        </p:txBody>
      </p:sp>
    </p:spTree>
    <p:extLst>
      <p:ext uri="{BB962C8B-B14F-4D97-AF65-F5344CB8AC3E}">
        <p14:creationId xmlns:p14="http://schemas.microsoft.com/office/powerpoint/2010/main" val="15035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Example (Contd.)</a:t>
            </a:r>
          </a:p>
        </p:txBody>
      </p:sp>
      <p:sp>
        <p:nvSpPr>
          <p:cNvPr id="1843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57200" y="1219200"/>
            <a:ext cx="8229600" cy="4906963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800" dirty="0"/>
              <a:t>Consider a possible interleaving schedule:</a:t>
            </a:r>
          </a:p>
          <a:p>
            <a:endParaRPr lang="en-US" altLang="en-US" sz="2800" dirty="0"/>
          </a:p>
          <a:p>
            <a:endParaRPr lang="en-US" altLang="en-US" sz="2800" dirty="0"/>
          </a:p>
          <a:p>
            <a:endParaRPr lang="en-US" altLang="en-US" sz="1200" dirty="0"/>
          </a:p>
          <a:p>
            <a:r>
              <a:rPr lang="en-US" altLang="en-US" sz="2800" dirty="0"/>
              <a:t>This is OK.  But what about:</a:t>
            </a:r>
          </a:p>
          <a:p>
            <a:endParaRPr lang="en-US" altLang="en-US" sz="2800" dirty="0"/>
          </a:p>
          <a:p>
            <a:endParaRPr lang="en-US" altLang="en-US" sz="2800" dirty="0"/>
          </a:p>
          <a:p>
            <a:endParaRPr lang="en-US" altLang="en-US" sz="1200" dirty="0"/>
          </a:p>
          <a:p>
            <a:r>
              <a:rPr lang="en-US" altLang="en-US" sz="2800" dirty="0"/>
              <a:t>The system’s view of the second schedule:</a:t>
            </a:r>
          </a:p>
          <a:p>
            <a:endParaRPr lang="en-US" altLang="en-US" sz="2800" dirty="0"/>
          </a:p>
          <a:p>
            <a:endParaRPr lang="en-US" altLang="en-US" sz="2800" dirty="0"/>
          </a:p>
        </p:txBody>
      </p:sp>
      <p:sp>
        <p:nvSpPr>
          <p:cNvPr id="18436" name="Rectangle 4"/>
          <p:cNvSpPr>
            <a:spLocks noChangeArrowheads="1"/>
          </p:cNvSpPr>
          <p:nvPr/>
        </p:nvSpPr>
        <p:spPr bwMode="auto">
          <a:xfrm>
            <a:off x="179512" y="1754902"/>
            <a:ext cx="8928992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	 A=A+100,   		         B=B-100   </a:t>
            </a:r>
          </a:p>
          <a:p>
            <a:pPr eaLnBrk="1" hangingPunct="1"/>
            <a:r>
              <a:rPr lang="en-US" altLang="x-none" sz="2400" dirty="0"/>
              <a:t>T2:	   	             A=1.06*A,  		        B=1.06*B</a:t>
            </a:r>
          </a:p>
        </p:txBody>
      </p:sp>
      <p:sp>
        <p:nvSpPr>
          <p:cNvPr id="18437" name="Rectangle 6"/>
          <p:cNvSpPr>
            <a:spLocks noChangeArrowheads="1"/>
          </p:cNvSpPr>
          <p:nvPr/>
        </p:nvSpPr>
        <p:spPr bwMode="auto">
          <a:xfrm>
            <a:off x="179512" y="3478749"/>
            <a:ext cx="8928992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	 A=A+100,   		     	   	              B=B-100   </a:t>
            </a:r>
          </a:p>
          <a:p>
            <a:pPr eaLnBrk="1" hangingPunct="1"/>
            <a:r>
              <a:rPr lang="en-US" altLang="x-none" sz="2400" dirty="0"/>
              <a:t>T2:	   	             A=1.06*A, B=1.06*B</a:t>
            </a:r>
          </a:p>
        </p:txBody>
      </p:sp>
      <p:sp>
        <p:nvSpPr>
          <p:cNvPr id="18438" name="Rectangle 8"/>
          <p:cNvSpPr>
            <a:spLocks noChangeArrowheads="1"/>
          </p:cNvSpPr>
          <p:nvPr/>
        </p:nvSpPr>
        <p:spPr bwMode="auto">
          <a:xfrm>
            <a:off x="179512" y="5301208"/>
            <a:ext cx="8928992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T1:	 R(A), W(A),   		     	                    R(B), W(B)</a:t>
            </a:r>
          </a:p>
          <a:p>
            <a:pPr eaLnBrk="1" hangingPunct="1"/>
            <a:r>
              <a:rPr lang="en-US" altLang="x-none" sz="2400"/>
              <a:t>T2:	   	  	           R(A), W(A), R(B), W(B)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246123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Scheduling Transactions</a:t>
            </a:r>
          </a:p>
        </p:txBody>
      </p:sp>
      <p:sp>
        <p:nvSpPr>
          <p:cNvPr id="20483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800" i="1" u="sng" dirty="0">
                <a:solidFill>
                  <a:srgbClr val="6F2529"/>
                </a:solidFill>
              </a:rPr>
              <a:t>Serial schedule:</a:t>
            </a:r>
            <a:r>
              <a:rPr lang="en-US" altLang="en-US" sz="2800" dirty="0">
                <a:solidFill>
                  <a:srgbClr val="6F2529"/>
                </a:solidFill>
              </a:rPr>
              <a:t> </a:t>
            </a:r>
            <a:r>
              <a:rPr lang="en-US" altLang="en-US" sz="2800" dirty="0"/>
              <a:t>Schedule that does not interleave the actions of different transactions.</a:t>
            </a:r>
          </a:p>
          <a:p>
            <a:r>
              <a:rPr lang="en-US" altLang="en-US" sz="2800" i="1" u="sng" dirty="0">
                <a:solidFill>
                  <a:srgbClr val="6F2529"/>
                </a:solidFill>
              </a:rPr>
              <a:t>Equivalent schedules</a:t>
            </a:r>
            <a:r>
              <a:rPr lang="en-US" altLang="en-US" sz="2800" u="sng" dirty="0">
                <a:solidFill>
                  <a:srgbClr val="6F2529"/>
                </a:solidFill>
              </a:rPr>
              <a:t>:</a:t>
            </a:r>
            <a:r>
              <a:rPr lang="en-US" altLang="en-US" sz="2800" dirty="0">
                <a:solidFill>
                  <a:srgbClr val="6F2529"/>
                </a:solidFill>
              </a:rPr>
              <a:t>  </a:t>
            </a:r>
            <a:r>
              <a:rPr lang="en-US" altLang="en-US" sz="2800" dirty="0"/>
              <a:t>For any database state, the effect (on the set of objects in the database) of executing the first schedule is identical to the effect of executing the second schedule.</a:t>
            </a:r>
          </a:p>
          <a:p>
            <a:r>
              <a:rPr lang="en-US" altLang="en-US" sz="2800" i="1" u="sng" dirty="0">
                <a:solidFill>
                  <a:srgbClr val="6F2529"/>
                </a:solidFill>
              </a:rPr>
              <a:t>Serializable schedule</a:t>
            </a:r>
            <a:r>
              <a:rPr lang="en-US" altLang="en-US" sz="2800" dirty="0">
                <a:solidFill>
                  <a:srgbClr val="6F2529"/>
                </a:solidFill>
              </a:rPr>
              <a:t>:  </a:t>
            </a:r>
            <a:r>
              <a:rPr lang="en-US" altLang="en-US" sz="2800" dirty="0"/>
              <a:t>A schedule that is equivalent to some serial execution of the transactions.</a:t>
            </a:r>
          </a:p>
          <a:p>
            <a:pPr>
              <a:buFont typeface="Wingdings" charset="2"/>
              <a:buNone/>
            </a:pPr>
            <a:endParaRPr lang="en-US" altLang="en-US" sz="2800" dirty="0"/>
          </a:p>
          <a:p>
            <a:pPr algn="ctr">
              <a:buFont typeface="Wingdings" charset="2"/>
              <a:buNone/>
            </a:pPr>
            <a:r>
              <a:rPr lang="en-US" altLang="en-US" sz="2800" dirty="0"/>
              <a:t>If each transaction preserves consistency, every serializable schedule preserves consistency.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9509" y="0"/>
            <a:ext cx="9144000" cy="978573"/>
          </a:xfrm>
          <a:prstGeom prst="rect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/>
            <a:r>
              <a:rPr lang="en-US" sz="280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There </a:t>
            </a:r>
            <a:r>
              <a:rPr lang="en-US" sz="2800" dirty="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can be more than one serializable schedules and more than one final states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74549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116558"/>
            <a:ext cx="9144000" cy="792162"/>
          </a:xfrm>
        </p:spPr>
        <p:txBody>
          <a:bodyPr/>
          <a:lstStyle/>
          <a:p>
            <a:r>
              <a:rPr lang="en-US" altLang="x-none" sz="4000" dirty="0"/>
              <a:t>Anomalies with Interleaved Execution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57200" y="980728"/>
            <a:ext cx="8435280" cy="5256584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600" dirty="0">
                <a:latin typeface="Calibri" charset="0"/>
                <a:ea typeface="Calibri" charset="0"/>
                <a:cs typeface="Calibri" charset="0"/>
              </a:rPr>
              <a:t>Reading Uncommitted Data (WR Conflicts, </a:t>
            </a:r>
            <a:r>
              <a:rPr lang="ja-JP" altLang="en-US" sz="2600" dirty="0">
                <a:latin typeface="Calibri" charset="0"/>
                <a:ea typeface="Calibri" charset="0"/>
                <a:cs typeface="Calibri" charset="0"/>
              </a:rPr>
              <a:t>“</a:t>
            </a:r>
            <a:r>
              <a:rPr lang="en-US" altLang="ja-JP" sz="2600" dirty="0">
                <a:latin typeface="Calibri" charset="0"/>
                <a:ea typeface="Calibri" charset="0"/>
                <a:cs typeface="Calibri" charset="0"/>
              </a:rPr>
              <a:t>dirty reads</a:t>
            </a:r>
            <a:r>
              <a:rPr lang="ja-JP" altLang="en-US" sz="2600" dirty="0">
                <a:latin typeface="Calibri" charset="0"/>
                <a:ea typeface="Calibri" charset="0"/>
                <a:cs typeface="Calibri" charset="0"/>
              </a:rPr>
              <a:t>”</a:t>
            </a:r>
            <a:r>
              <a:rPr lang="en-US" altLang="ja-JP" sz="2600" dirty="0">
                <a:latin typeface="Calibri" charset="0"/>
                <a:ea typeface="Calibri" charset="0"/>
                <a:cs typeface="Calibri" charset="0"/>
              </a:rPr>
              <a:t>):</a:t>
            </a:r>
            <a:br>
              <a:rPr lang="en-US" altLang="ja-JP" sz="2600" dirty="0">
                <a:latin typeface="Calibri" charset="0"/>
                <a:ea typeface="Calibri" charset="0"/>
                <a:cs typeface="Calibri" charset="0"/>
              </a:rPr>
            </a:br>
            <a:br>
              <a:rPr lang="en-US" altLang="ja-JP" sz="2600" dirty="0">
                <a:latin typeface="Calibri" charset="0"/>
                <a:ea typeface="Calibri" charset="0"/>
                <a:cs typeface="Calibri" charset="0"/>
              </a:rPr>
            </a:br>
            <a:endParaRPr lang="en-US" altLang="ja-JP" sz="2600" dirty="0">
              <a:latin typeface="Calibri" charset="0"/>
              <a:ea typeface="Calibri" charset="0"/>
              <a:cs typeface="Calibri" charset="0"/>
            </a:endParaRPr>
          </a:p>
          <a:p>
            <a:pPr>
              <a:buFont typeface="Wingdings" charset="2"/>
              <a:buNone/>
            </a:pPr>
            <a:endParaRPr lang="en-US" altLang="en-US" sz="26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en-US" sz="2600" dirty="0">
                <a:latin typeface="Calibri" charset="0"/>
                <a:ea typeface="Calibri" charset="0"/>
                <a:cs typeface="Calibri" charset="0"/>
              </a:rPr>
              <a:t>Unrepeatable Reads (RW Conflicts):</a:t>
            </a:r>
          </a:p>
          <a:p>
            <a:endParaRPr lang="en-US" altLang="en-US" sz="2600" dirty="0">
              <a:latin typeface="Calibri" charset="0"/>
              <a:ea typeface="Calibri" charset="0"/>
              <a:cs typeface="Calibri" charset="0"/>
            </a:endParaRPr>
          </a:p>
          <a:p>
            <a:pPr>
              <a:buFont typeface="Arial Narrow" charset="0"/>
              <a:buNone/>
            </a:pPr>
            <a:endParaRPr lang="en-US" altLang="en-US" sz="2600" dirty="0">
              <a:latin typeface="Calibri" charset="0"/>
              <a:ea typeface="Calibri" charset="0"/>
              <a:cs typeface="Calibri" charset="0"/>
            </a:endParaRPr>
          </a:p>
          <a:p>
            <a:endParaRPr lang="en-US" altLang="en-US" sz="26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en-US" sz="2600" dirty="0">
                <a:latin typeface="Calibri" charset="0"/>
                <a:ea typeface="Calibri" charset="0"/>
                <a:cs typeface="Calibri" charset="0"/>
              </a:rPr>
              <a:t>Overwriting Uncommitted Data (WW Conflicts):</a:t>
            </a:r>
          </a:p>
          <a:p>
            <a:pPr>
              <a:buFont typeface="Arial Narrow" charset="0"/>
              <a:buNone/>
            </a:pPr>
            <a:endParaRPr lang="en-US" altLang="en-US" sz="2600" dirty="0">
              <a:latin typeface="Calibri" charset="0"/>
              <a:ea typeface="Calibri" charset="0"/>
              <a:cs typeface="Calibri" charset="0"/>
            </a:endParaRPr>
          </a:p>
          <a:p>
            <a:endParaRPr lang="en-US" altLang="en-US" sz="2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2532" name="Rectangle 4"/>
          <p:cNvSpPr>
            <a:spLocks noChangeArrowheads="1"/>
          </p:cNvSpPr>
          <p:nvPr/>
        </p:nvSpPr>
        <p:spPr bwMode="auto">
          <a:xfrm>
            <a:off x="474665" y="1625171"/>
            <a:ext cx="8033147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T1: 	R(A), W(A),   	                  R(B), W(B), Abort</a:t>
            </a:r>
          </a:p>
          <a:p>
            <a:pPr eaLnBrk="1" hangingPunct="1"/>
            <a:r>
              <a:rPr lang="en-US" altLang="x-none" sz="2400" dirty="0"/>
              <a:t>T2:			           R(A), W(A), C</a:t>
            </a:r>
          </a:p>
        </p:txBody>
      </p:sp>
      <p:sp>
        <p:nvSpPr>
          <p:cNvPr id="22533" name="Rectangle 5"/>
          <p:cNvSpPr>
            <a:spLocks noChangeArrowheads="1"/>
          </p:cNvSpPr>
          <p:nvPr/>
        </p:nvSpPr>
        <p:spPr bwMode="auto">
          <a:xfrm>
            <a:off x="460177" y="3280130"/>
            <a:ext cx="8033147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T1:	R(A),  		       	        R(A), W(A), C</a:t>
            </a:r>
          </a:p>
          <a:p>
            <a:pPr eaLnBrk="1" hangingPunct="1"/>
            <a:r>
              <a:rPr lang="en-US" altLang="x-none" sz="2400" dirty="0"/>
              <a:t>T2:		     R(A), W(A), C</a:t>
            </a:r>
          </a:p>
        </p:txBody>
      </p:sp>
      <p:sp>
        <p:nvSpPr>
          <p:cNvPr id="22534" name="Rectangle 4"/>
          <p:cNvSpPr>
            <a:spLocks noChangeArrowheads="1"/>
          </p:cNvSpPr>
          <p:nvPr/>
        </p:nvSpPr>
        <p:spPr bwMode="auto">
          <a:xfrm>
            <a:off x="460177" y="5157192"/>
            <a:ext cx="8033147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T1:	W(A),  		                 W(B), C</a:t>
            </a:r>
          </a:p>
          <a:p>
            <a:pPr eaLnBrk="1" hangingPunct="1"/>
            <a:r>
              <a:rPr lang="en-US" altLang="x-none" sz="2400"/>
              <a:t>T2:		      W(A), W(B), C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0" y="0"/>
            <a:ext cx="9153509" cy="978573"/>
          </a:xfrm>
          <a:prstGeom prst="rect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/>
            <a:r>
              <a:rPr lang="en-US" sz="2800" dirty="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Anomalies created when we have at least one write!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10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Aborting a Transaction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If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dirty="0"/>
              <a:t> is aborted, all its actions have to be undone.</a:t>
            </a:r>
          </a:p>
          <a:p>
            <a:r>
              <a:rPr lang="en-US" altLang="en-US" dirty="0">
                <a:solidFill>
                  <a:srgbClr val="6F2529"/>
                </a:solidFill>
              </a:rPr>
              <a:t>Cascading aborts: </a:t>
            </a:r>
            <a:r>
              <a:rPr lang="en-US" altLang="en-US" dirty="0"/>
              <a:t>If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i="1" dirty="0"/>
              <a:t> </a:t>
            </a:r>
            <a:r>
              <a:rPr lang="en-US" altLang="en-US" dirty="0"/>
              <a:t>reads an object last written by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dirty="0"/>
              <a:t>, 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 must be aborted as well!</a:t>
            </a:r>
          </a:p>
          <a:p>
            <a:pPr lvl="1"/>
            <a:r>
              <a:rPr lang="en-US" altLang="en-US" dirty="0"/>
              <a:t>Alternative to avoid cascading aborts: If T</a:t>
            </a:r>
            <a:r>
              <a:rPr lang="en-US" altLang="en-US" baseline="-25000" dirty="0"/>
              <a:t>i</a:t>
            </a:r>
            <a:r>
              <a:rPr lang="en-US" altLang="en-US" dirty="0"/>
              <a:t> writes an object, T</a:t>
            </a:r>
            <a:r>
              <a:rPr lang="en-US" altLang="en-US" baseline="-25000" dirty="0"/>
              <a:t>j</a:t>
            </a:r>
            <a:r>
              <a:rPr lang="en-US" altLang="en-US" dirty="0"/>
              <a:t> can read this only after T</a:t>
            </a:r>
            <a:r>
              <a:rPr lang="en-US" altLang="en-US" baseline="-25000" dirty="0"/>
              <a:t>i</a:t>
            </a:r>
            <a:r>
              <a:rPr lang="en-US" altLang="en-US" dirty="0"/>
              <a:t> commits.</a:t>
            </a:r>
          </a:p>
          <a:p>
            <a:r>
              <a:rPr lang="en-US" altLang="en-US" dirty="0"/>
              <a:t>DBMS maintains a write log, in order to be able to </a:t>
            </a:r>
            <a:r>
              <a:rPr lang="en-US" altLang="en-US" i="1" dirty="0"/>
              <a:t>undo</a:t>
            </a:r>
            <a:r>
              <a:rPr lang="en-US" altLang="en-US" dirty="0"/>
              <a:t> the actions of aborted </a:t>
            </a:r>
            <a:r>
              <a:rPr lang="en-US" altLang="en-US" dirty="0" err="1"/>
              <a:t>txns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dirty="0"/>
              <a:t>Also used to recover from system crashes:  all active </a:t>
            </a:r>
            <a:r>
              <a:rPr lang="en-US" altLang="en-US" dirty="0" err="1"/>
              <a:t>txns</a:t>
            </a:r>
            <a:r>
              <a:rPr lang="en-US" altLang="en-US" dirty="0"/>
              <a:t> at the time of the crash are aborted when the system comes back up.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Rectangle 4"/>
          <p:cNvSpPr/>
          <p:nvPr/>
        </p:nvSpPr>
        <p:spPr bwMode="auto">
          <a:xfrm>
            <a:off x="9509" y="0"/>
            <a:ext cx="9144000" cy="978573"/>
          </a:xfrm>
          <a:prstGeom prst="rect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/>
            <a:r>
              <a:rPr lang="en-US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Think of concrete </a:t>
            </a:r>
            <a:r>
              <a:rPr lang="en-US" dirty="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scenarios </a:t>
            </a:r>
            <a:r>
              <a:rPr lang="en-US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where </a:t>
            </a:r>
            <a:br>
              <a:rPr lang="en-US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</a:br>
            <a:r>
              <a:rPr lang="en-US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cascading </a:t>
            </a:r>
            <a:r>
              <a:rPr lang="en-US" dirty="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aborts are very costly!</a:t>
            </a:r>
          </a:p>
        </p:txBody>
      </p:sp>
    </p:spTree>
    <p:extLst>
      <p:ext uri="{BB962C8B-B14F-4D97-AF65-F5344CB8AC3E}">
        <p14:creationId xmlns:p14="http://schemas.microsoft.com/office/powerpoint/2010/main" val="1062356132"/>
      </p:ext>
    </p:extLst>
  </p:cSld>
  <p:clrMapOvr>
    <a:masterClrMapping/>
  </p:clrMapOvr>
  <p:transition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80791" tIns="39687" rIns="80791" bIns="39687" numCol="1" anchor="b" anchorCtr="0" compatLnSpc="1">
            <a:prstTxWarp prst="textNoShape">
              <a:avLst/>
            </a:prstTxWarp>
          </a:bodyPr>
          <a:lstStyle/>
          <a:p>
            <a:r>
              <a:rPr lang="en-US" altLang="x-none" dirty="0"/>
              <a:t>Conflict Serializable Schedules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Two schedules are </a:t>
            </a:r>
            <a:r>
              <a:rPr lang="en-US" altLang="en-US" dirty="0">
                <a:solidFill>
                  <a:srgbClr val="6F2529"/>
                </a:solidFill>
              </a:rPr>
              <a:t>conflict equivalent </a:t>
            </a:r>
            <a:r>
              <a:rPr lang="en-US" altLang="en-US" dirty="0"/>
              <a:t>if:</a:t>
            </a:r>
          </a:p>
          <a:p>
            <a:pPr lvl="1"/>
            <a:r>
              <a:rPr lang="en-US" altLang="en-US" dirty="0"/>
              <a:t>They involve the same actions of the same transactions</a:t>
            </a:r>
          </a:p>
          <a:p>
            <a:pPr lvl="1"/>
            <a:r>
              <a:rPr lang="en-US" altLang="en-US" dirty="0"/>
              <a:t>Every pair of conflicting actions is ordered the same way</a:t>
            </a:r>
          </a:p>
          <a:p>
            <a:pPr lvl="1"/>
            <a:r>
              <a:rPr lang="en-US" altLang="en-US" dirty="0"/>
              <a:t>i.e., we can turn the one into the other by swapping non-conflicting adjacent actions</a:t>
            </a:r>
          </a:p>
          <a:p>
            <a:endParaRPr lang="en-US" altLang="en-US" dirty="0"/>
          </a:p>
          <a:p>
            <a:r>
              <a:rPr lang="en-US" altLang="en-US" dirty="0"/>
              <a:t>Schedule S is </a:t>
            </a:r>
            <a:r>
              <a:rPr lang="en-US" altLang="en-US" dirty="0">
                <a:solidFill>
                  <a:srgbClr val="6F2529"/>
                </a:solidFill>
              </a:rPr>
              <a:t>conflict serializable </a:t>
            </a:r>
            <a:r>
              <a:rPr lang="en-US" altLang="en-US" dirty="0"/>
              <a:t>if S is conflict equivalent to some serial schedule.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3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80791" tIns="39687" rIns="80791" bIns="39687" numCol="1" anchor="b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Example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1520" y="1066800"/>
            <a:ext cx="8359080" cy="45339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</a:pPr>
            <a:r>
              <a:rPr lang="en-US" altLang="en-US" dirty="0"/>
              <a:t>A schedule that is not conflict serializable: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altLang="en-US" dirty="0"/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altLang="en-US" sz="5400" dirty="0"/>
          </a:p>
          <a:p>
            <a:pPr>
              <a:lnSpc>
                <a:spcPct val="90000"/>
              </a:lnSpc>
            </a:pPr>
            <a:r>
              <a:rPr lang="en-US" altLang="en-US" i="1" u="sng" dirty="0">
                <a:solidFill>
                  <a:srgbClr val="6F2529"/>
                </a:solidFill>
              </a:rPr>
              <a:t>Dependency graph</a:t>
            </a:r>
            <a:r>
              <a:rPr lang="en-US" altLang="en-US" dirty="0"/>
              <a:t>:  One node per </a:t>
            </a:r>
            <a:r>
              <a:rPr lang="en-US" altLang="en-US" dirty="0" err="1"/>
              <a:t>txn</a:t>
            </a:r>
            <a:r>
              <a:rPr lang="en-US" altLang="en-US" dirty="0"/>
              <a:t>; edge from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to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 if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i="1" dirty="0"/>
              <a:t> </a:t>
            </a:r>
            <a:r>
              <a:rPr lang="en-US" altLang="en-US" dirty="0"/>
              <a:t>reads/writes an object last written by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dirty="0"/>
              <a:t>.</a:t>
            </a:r>
          </a:p>
          <a:p>
            <a:pPr>
              <a:lnSpc>
                <a:spcPct val="90000"/>
              </a:lnSpc>
            </a:pPr>
            <a:r>
              <a:rPr lang="en-US" altLang="en-US" dirty="0"/>
              <a:t>The cycle in the graph reveals the problem. The output of T1 depends on T2, and vice-versa.</a:t>
            </a:r>
          </a:p>
        </p:txBody>
      </p:sp>
      <p:sp>
        <p:nvSpPr>
          <p:cNvPr id="33796" name="Rectangle 4"/>
          <p:cNvSpPr>
            <a:spLocks noChangeArrowheads="1"/>
          </p:cNvSpPr>
          <p:nvPr/>
        </p:nvSpPr>
        <p:spPr bwMode="auto">
          <a:xfrm>
            <a:off x="251520" y="1818099"/>
            <a:ext cx="8651061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	 R(A), W(A),   		     	                 R(B), W(B)</a:t>
            </a:r>
          </a:p>
          <a:p>
            <a:pPr eaLnBrk="1" hangingPunct="1"/>
            <a:r>
              <a:rPr lang="en-US" altLang="x-none" sz="2400" dirty="0"/>
              <a:t>T2:	   		          R(A), W(A), R(B), W(B)</a:t>
            </a:r>
          </a:p>
        </p:txBody>
      </p:sp>
      <p:sp>
        <p:nvSpPr>
          <p:cNvPr id="33797" name="Oval 5"/>
          <p:cNvSpPr>
            <a:spLocks noChangeArrowheads="1"/>
          </p:cNvSpPr>
          <p:nvPr/>
        </p:nvSpPr>
        <p:spPr bwMode="auto">
          <a:xfrm>
            <a:off x="1544836" y="3231445"/>
            <a:ext cx="672703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33798" name="Oval 6"/>
          <p:cNvSpPr>
            <a:spLocks noChangeArrowheads="1"/>
          </p:cNvSpPr>
          <p:nvPr/>
        </p:nvSpPr>
        <p:spPr bwMode="auto">
          <a:xfrm>
            <a:off x="4440436" y="3231445"/>
            <a:ext cx="672703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33799" name="Rectangle 7"/>
          <p:cNvSpPr>
            <a:spLocks noChangeArrowheads="1"/>
          </p:cNvSpPr>
          <p:nvPr/>
        </p:nvSpPr>
        <p:spPr bwMode="auto">
          <a:xfrm>
            <a:off x="1600200" y="3330267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</a:t>
            </a:r>
          </a:p>
        </p:txBody>
      </p:sp>
      <p:sp>
        <p:nvSpPr>
          <p:cNvPr id="33800" name="Rectangle 8"/>
          <p:cNvSpPr>
            <a:spLocks noChangeArrowheads="1"/>
          </p:cNvSpPr>
          <p:nvPr/>
        </p:nvSpPr>
        <p:spPr bwMode="auto">
          <a:xfrm>
            <a:off x="4495800" y="3330267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T2</a:t>
            </a:r>
          </a:p>
        </p:txBody>
      </p:sp>
      <p:sp>
        <p:nvSpPr>
          <p:cNvPr id="33801" name="Line 9"/>
          <p:cNvSpPr>
            <a:spLocks noChangeShapeType="1"/>
          </p:cNvSpPr>
          <p:nvPr/>
        </p:nvSpPr>
        <p:spPr bwMode="auto">
          <a:xfrm>
            <a:off x="2147888" y="3626733"/>
            <a:ext cx="2362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33802" name="Line 10"/>
          <p:cNvSpPr>
            <a:spLocks noChangeShapeType="1"/>
          </p:cNvSpPr>
          <p:nvPr/>
        </p:nvSpPr>
        <p:spPr bwMode="auto">
          <a:xfrm>
            <a:off x="2147888" y="3340983"/>
            <a:ext cx="2362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33803" name="Line 11"/>
          <p:cNvSpPr>
            <a:spLocks noChangeShapeType="1"/>
          </p:cNvSpPr>
          <p:nvPr/>
        </p:nvSpPr>
        <p:spPr bwMode="auto">
          <a:xfrm>
            <a:off x="4281488" y="3283833"/>
            <a:ext cx="228600" cy="57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33804" name="Line 12"/>
          <p:cNvSpPr>
            <a:spLocks noChangeShapeType="1"/>
          </p:cNvSpPr>
          <p:nvPr/>
        </p:nvSpPr>
        <p:spPr bwMode="auto">
          <a:xfrm flipV="1">
            <a:off x="4281488" y="3340983"/>
            <a:ext cx="228600" cy="57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33805" name="Line 13"/>
          <p:cNvSpPr>
            <a:spLocks noChangeShapeType="1"/>
          </p:cNvSpPr>
          <p:nvPr/>
        </p:nvSpPr>
        <p:spPr bwMode="auto">
          <a:xfrm>
            <a:off x="2147888" y="3626733"/>
            <a:ext cx="228600" cy="57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33806" name="Line 14"/>
          <p:cNvSpPr>
            <a:spLocks noChangeShapeType="1"/>
          </p:cNvSpPr>
          <p:nvPr/>
        </p:nvSpPr>
        <p:spPr bwMode="auto">
          <a:xfrm flipV="1">
            <a:off x="2147888" y="3569583"/>
            <a:ext cx="228600" cy="571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33807" name="Rectangle 15"/>
          <p:cNvSpPr>
            <a:spLocks noChangeArrowheads="1"/>
          </p:cNvSpPr>
          <p:nvPr/>
        </p:nvSpPr>
        <p:spPr bwMode="auto">
          <a:xfrm>
            <a:off x="3124200" y="2924944"/>
            <a:ext cx="368344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A</a:t>
            </a:r>
          </a:p>
        </p:txBody>
      </p:sp>
      <p:sp>
        <p:nvSpPr>
          <p:cNvPr id="33808" name="Rectangle 16"/>
          <p:cNvSpPr>
            <a:spLocks noChangeArrowheads="1"/>
          </p:cNvSpPr>
          <p:nvPr/>
        </p:nvSpPr>
        <p:spPr bwMode="auto">
          <a:xfrm>
            <a:off x="3124200" y="3555583"/>
            <a:ext cx="368344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B</a:t>
            </a:r>
          </a:p>
        </p:txBody>
      </p:sp>
      <p:sp>
        <p:nvSpPr>
          <p:cNvPr id="33809" name="Rectangle 17"/>
          <p:cNvSpPr>
            <a:spLocks noChangeArrowheads="1"/>
          </p:cNvSpPr>
          <p:nvPr/>
        </p:nvSpPr>
        <p:spPr bwMode="auto">
          <a:xfrm>
            <a:off x="5486400" y="3074450"/>
            <a:ext cx="3484582" cy="818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i="1" dirty="0">
                <a:solidFill>
                  <a:schemeClr val="accent2"/>
                </a:solidFill>
              </a:rPr>
              <a:t>Dependency graph</a:t>
            </a:r>
          </a:p>
          <a:p>
            <a:pPr eaLnBrk="1" hangingPunct="1"/>
            <a:r>
              <a:rPr lang="en-US" altLang="x-none" sz="2400" i="1" dirty="0">
                <a:solidFill>
                  <a:schemeClr val="accent2"/>
                </a:solidFill>
              </a:rPr>
              <a:t>a.k.a. precedence graph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84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80791" tIns="39687" rIns="80791" bIns="39687" numCol="1" anchor="b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Dependency Graph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/>
          <a:p>
            <a:endParaRPr lang="en-US" altLang="en-US" i="1" u="sng" dirty="0">
              <a:solidFill>
                <a:srgbClr val="6F2529"/>
              </a:solidFill>
            </a:endParaRPr>
          </a:p>
          <a:p>
            <a:r>
              <a:rPr lang="en-US" altLang="en-US" i="1" u="sng" dirty="0">
                <a:solidFill>
                  <a:srgbClr val="6F2529"/>
                </a:solidFill>
              </a:rPr>
              <a:t>Dependency graph</a:t>
            </a:r>
            <a:r>
              <a:rPr lang="en-US" altLang="en-US" dirty="0"/>
              <a:t>:  One node per </a:t>
            </a:r>
            <a:r>
              <a:rPr lang="en-US" altLang="en-US" dirty="0" err="1"/>
              <a:t>txn</a:t>
            </a:r>
            <a:r>
              <a:rPr lang="en-US" altLang="en-US" dirty="0"/>
              <a:t>; edge from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i="1" dirty="0"/>
              <a:t> </a:t>
            </a:r>
            <a:r>
              <a:rPr lang="en-US" altLang="en-US" dirty="0"/>
              <a:t>to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 if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i="1" dirty="0"/>
              <a:t> </a:t>
            </a:r>
            <a:r>
              <a:rPr lang="en-US" altLang="en-US" dirty="0"/>
              <a:t>reads/writes an object last written by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dirty="0"/>
              <a:t>.</a:t>
            </a:r>
          </a:p>
          <a:p>
            <a:endParaRPr lang="en-US" altLang="en-US" u="sng" dirty="0"/>
          </a:p>
          <a:p>
            <a:r>
              <a:rPr lang="en-US" altLang="en-US" u="sng" dirty="0"/>
              <a:t>Theorem</a:t>
            </a:r>
            <a:r>
              <a:rPr lang="en-US" altLang="en-US" dirty="0"/>
              <a:t>: A schedule is conflict serializable if and only if its dependency graph is acyclic</a:t>
            </a:r>
          </a:p>
          <a:p>
            <a:endParaRPr lang="en-US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921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79512" y="1219200"/>
            <a:ext cx="8812088" cy="2209800"/>
          </a:xfrm>
          <a:prstGeom prst="rect">
            <a:avLst/>
          </a:prstGeom>
          <a:solidFill>
            <a:srgbClr val="DBF63C"/>
          </a:solidFill>
          <a:ln>
            <a:solidFill>
              <a:srgbClr val="FF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Concurrency 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363272" cy="4906963"/>
          </a:xfrm>
        </p:spPr>
        <p:txBody>
          <a:bodyPr/>
          <a:lstStyle/>
          <a:p>
            <a:r>
              <a:rPr lang="en-US" dirty="0">
                <a:solidFill>
                  <a:srgbClr val="6F2529"/>
                </a:solidFill>
              </a:rPr>
              <a:t>Two-phase locking (2PL)</a:t>
            </a:r>
          </a:p>
          <a:p>
            <a:pPr lvl="1"/>
            <a:r>
              <a:rPr lang="en-US" sz="2800" dirty="0"/>
              <a:t>Pessimistic approach</a:t>
            </a:r>
          </a:p>
          <a:p>
            <a:pPr lvl="1"/>
            <a:r>
              <a:rPr lang="en-US" sz="2800" dirty="0"/>
              <a:t>Assume </a:t>
            </a:r>
            <a:r>
              <a:rPr lang="en-US" sz="2800" dirty="0" err="1"/>
              <a:t>txns</a:t>
            </a:r>
            <a:r>
              <a:rPr lang="en-US" sz="2800" dirty="0"/>
              <a:t> will conflict! </a:t>
            </a:r>
          </a:p>
          <a:p>
            <a:pPr lvl="1"/>
            <a:r>
              <a:rPr lang="en-US" sz="2800" dirty="0"/>
              <a:t>Acquire locks on all items before accessing them!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80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88566"/>
            <a:ext cx="8229600" cy="792162"/>
          </a:xfrm>
        </p:spPr>
        <p:txBody>
          <a:bodyPr/>
          <a:lstStyle/>
          <a:p>
            <a:r>
              <a:rPr lang="en-US" altLang="x-none" dirty="0"/>
              <a:t>Lock-Based Concurrency Control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57200" y="1042317"/>
            <a:ext cx="8229600" cy="4906963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800" dirty="0"/>
              <a:t>Transactions acquire locks before reading and writing</a:t>
            </a:r>
          </a:p>
          <a:p>
            <a:endParaRPr lang="en-US" altLang="en-US" sz="2800" dirty="0"/>
          </a:p>
          <a:p>
            <a:r>
              <a:rPr lang="en-US" altLang="en-US" sz="2800" dirty="0"/>
              <a:t>Locking protocol guarantees that schedule will be conflict serializable (</a:t>
            </a:r>
            <a:r>
              <a:rPr lang="en-US" altLang="en-US" sz="2800" i="1" dirty="0"/>
              <a:t>correct)</a:t>
            </a:r>
            <a:r>
              <a:rPr lang="en-US" altLang="en-US" sz="2800" dirty="0"/>
              <a:t> if it completes</a:t>
            </a:r>
          </a:p>
          <a:p>
            <a:pPr lvl="1"/>
            <a:r>
              <a:rPr lang="en-US" altLang="en-US" sz="2800" dirty="0"/>
              <a:t>Deadlocks are possible</a:t>
            </a:r>
          </a:p>
          <a:p>
            <a:endParaRPr lang="en-US" altLang="en-US" sz="2800" dirty="0"/>
          </a:p>
          <a:p>
            <a:r>
              <a:rPr lang="en-US" altLang="en-US" sz="2800" dirty="0"/>
              <a:t>Locking granularity can be anything</a:t>
            </a:r>
          </a:p>
          <a:p>
            <a:pPr lvl="1"/>
            <a:r>
              <a:rPr lang="en-US" altLang="en-US" sz="2800" dirty="0"/>
              <a:t>Tables, indexes, pages, records</a:t>
            </a:r>
          </a:p>
          <a:p>
            <a:endParaRPr lang="en-US" alt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92561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88566"/>
            <a:ext cx="8229600" cy="792162"/>
          </a:xfrm>
        </p:spPr>
        <p:txBody>
          <a:bodyPr/>
          <a:lstStyle/>
          <a:p>
            <a:r>
              <a:rPr lang="en-US" altLang="x-none"/>
              <a:t>Lock-Based Concurrency Control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57200" y="1042317"/>
            <a:ext cx="8229600" cy="4906963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altLang="en-US" sz="2800" i="1" u="sng" dirty="0">
                <a:solidFill>
                  <a:srgbClr val="6F2529"/>
                </a:solidFill>
              </a:rPr>
              <a:t>Two-Phase Locking (2PL) Protocol</a:t>
            </a:r>
          </a:p>
          <a:p>
            <a:r>
              <a:rPr lang="en-US" altLang="en-US" sz="2800" u="sng" dirty="0"/>
              <a:t>Rule 1</a:t>
            </a:r>
            <a:r>
              <a:rPr lang="en-US" altLang="en-US" sz="2800" dirty="0"/>
              <a:t>: Each </a:t>
            </a:r>
            <a:r>
              <a:rPr lang="en-US" altLang="en-US" sz="2800" dirty="0" err="1"/>
              <a:t>txn</a:t>
            </a:r>
            <a:r>
              <a:rPr lang="en-US" altLang="en-US" sz="2800" dirty="0"/>
              <a:t> obtains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6F2529"/>
                </a:solidFill>
              </a:rPr>
              <a:t>S (shared) lock </a:t>
            </a:r>
            <a:r>
              <a:rPr lang="en-US" altLang="en-US" dirty="0"/>
              <a:t>before reading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6F2529"/>
                </a:solidFill>
              </a:rPr>
              <a:t>X (exclusive) lock </a:t>
            </a:r>
            <a:r>
              <a:rPr lang="en-US" altLang="en-US" dirty="0"/>
              <a:t>before writing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Sometimes also called read/write locks</a:t>
            </a:r>
          </a:p>
          <a:p>
            <a:pPr>
              <a:lnSpc>
                <a:spcPct val="90000"/>
              </a:lnSpc>
            </a:pPr>
            <a:r>
              <a:rPr lang="en-US" altLang="en-US" sz="2800" u="sng" dirty="0"/>
              <a:t>Rule 2</a:t>
            </a:r>
            <a:r>
              <a:rPr lang="en-US" altLang="en-US" sz="2800" dirty="0"/>
              <a:t>: A </a:t>
            </a:r>
            <a:r>
              <a:rPr lang="en-US" altLang="en-US" sz="2800" dirty="0" err="1"/>
              <a:t>txn</a:t>
            </a:r>
            <a:r>
              <a:rPr lang="en-US" altLang="en-US" sz="2800" dirty="0"/>
              <a:t> cannot request additional locks once it releases any locks.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2PL allows only schedules whose precedence graph is acyclic =&gt; serializable.</a:t>
            </a:r>
          </a:p>
          <a:p>
            <a:pPr>
              <a:lnSpc>
                <a:spcPct val="90000"/>
              </a:lnSpc>
            </a:pPr>
            <a:endParaRPr lang="en-US" altLang="en-US" sz="2800" dirty="0"/>
          </a:p>
          <a:p>
            <a:pPr>
              <a:lnSpc>
                <a:spcPct val="90000"/>
              </a:lnSpc>
            </a:pPr>
            <a:endParaRPr lang="en-US" altLang="en-US" sz="2000" u="sng" dirty="0">
              <a:solidFill>
                <a:schemeClr val="accent2"/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251520" y="5235029"/>
            <a:ext cx="8964488" cy="142850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>
              <a:spcBef>
                <a:spcPct val="0"/>
              </a:spcBef>
              <a:buFont typeface="Wingdings" charset="2"/>
              <a:buNone/>
            </a:pPr>
            <a:r>
              <a:rPr lang="en-US" altLang="en-US" kern="0" dirty="0"/>
              <a:t>Example schedule with locks:</a:t>
            </a:r>
            <a:endParaRPr lang="en-US" altLang="en-US" sz="2138" kern="0" dirty="0"/>
          </a:p>
          <a:p>
            <a:pPr>
              <a:spcBef>
                <a:spcPct val="0"/>
              </a:spcBef>
              <a:buFont typeface="Wingdings" charset="2"/>
              <a:buNone/>
            </a:pPr>
            <a:r>
              <a:rPr lang="en-US" altLang="en-US" sz="2138" kern="0" dirty="0"/>
              <a:t>T1:  </a:t>
            </a:r>
            <a:r>
              <a:rPr lang="en-US" altLang="en-US" sz="2138" kern="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S(A)</a:t>
            </a:r>
            <a:r>
              <a:rPr lang="en-US" altLang="en-US" sz="2138" kern="0" dirty="0">
                <a:latin typeface="Courier New" charset="0"/>
                <a:ea typeface="Courier New" charset="0"/>
                <a:cs typeface="Courier New" charset="0"/>
              </a:rPr>
              <a:t> R(A) </a:t>
            </a:r>
            <a:r>
              <a:rPr lang="en-US" altLang="en-US" sz="2138" kern="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S(B)</a:t>
            </a:r>
            <a:r>
              <a:rPr lang="en-US" altLang="en-US" sz="2138" kern="0" dirty="0">
                <a:latin typeface="Courier New" charset="0"/>
                <a:ea typeface="Courier New" charset="0"/>
                <a:cs typeface="Courier New" charset="0"/>
              </a:rPr>
              <a:t> R(B) </a:t>
            </a:r>
          </a:p>
          <a:p>
            <a:pPr>
              <a:spcBef>
                <a:spcPct val="0"/>
              </a:spcBef>
              <a:buFont typeface="Wingdings" charset="2"/>
              <a:buNone/>
            </a:pPr>
            <a:r>
              <a:rPr lang="en-US" altLang="en-US" sz="2138" kern="0" dirty="0"/>
              <a:t>T2:</a:t>
            </a:r>
            <a:r>
              <a:rPr lang="en-US" altLang="en-US" sz="2138" kern="0" dirty="0">
                <a:latin typeface="Courier New" charset="0"/>
                <a:ea typeface="Courier New" charset="0"/>
                <a:cs typeface="Courier New" charset="0"/>
              </a:rPr>
              <a:t> </a:t>
            </a:r>
            <a:r>
              <a:rPr lang="en-US" altLang="en-US" sz="2138" kern="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X(C)</a:t>
            </a:r>
            <a:r>
              <a:rPr lang="en-US" altLang="en-US" sz="2138" kern="0" dirty="0">
                <a:latin typeface="Courier New" charset="0"/>
                <a:ea typeface="Courier New" charset="0"/>
                <a:cs typeface="Courier New" charset="0"/>
              </a:rPr>
              <a:t> R(C) W(C)  </a:t>
            </a:r>
            <a:r>
              <a:rPr lang="en-US" altLang="en-US" sz="2138" kern="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S(D)</a:t>
            </a:r>
            <a:r>
              <a:rPr lang="en-US" altLang="en-US" sz="2138" kern="0" dirty="0">
                <a:latin typeface="Courier New" charset="0"/>
                <a:ea typeface="Courier New" charset="0"/>
                <a:cs typeface="Courier New" charset="0"/>
              </a:rPr>
              <a:t> R(D)</a:t>
            </a:r>
          </a:p>
        </p:txBody>
      </p:sp>
    </p:spTree>
    <p:extLst>
      <p:ext uri="{BB962C8B-B14F-4D97-AF65-F5344CB8AC3E}">
        <p14:creationId xmlns:p14="http://schemas.microsoft.com/office/powerpoint/2010/main" val="46705241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Transactions and ACID</a:t>
            </a:r>
          </a:p>
          <a:p>
            <a:r>
              <a:rPr lang="en-US" dirty="0"/>
              <a:t>Schedules</a:t>
            </a:r>
          </a:p>
          <a:p>
            <a:r>
              <a:rPr lang="en-US" dirty="0"/>
              <a:t>Locking protocols</a:t>
            </a:r>
          </a:p>
          <a:p>
            <a:pPr lvl="1"/>
            <a:r>
              <a:rPr lang="en-US" sz="2800" dirty="0"/>
              <a:t>2PL, strict 2PL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97440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88566"/>
            <a:ext cx="8229600" cy="792162"/>
          </a:xfrm>
        </p:spPr>
        <p:txBody>
          <a:bodyPr/>
          <a:lstStyle/>
          <a:p>
            <a:r>
              <a:rPr lang="en-US" altLang="x-none"/>
              <a:t>Lock-Based Concurrency Control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57200" y="1042317"/>
            <a:ext cx="8229600" cy="4906963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altLang="en-US" sz="2800" i="1" u="sng" dirty="0">
                <a:solidFill>
                  <a:srgbClr val="6F2529"/>
                </a:solidFill>
              </a:rPr>
              <a:t>Two-Phase Locking (2PL) Protocol</a:t>
            </a:r>
          </a:p>
          <a:p>
            <a:r>
              <a:rPr lang="en-US" altLang="en-US" sz="2800" u="sng" dirty="0"/>
              <a:t>Rule 1</a:t>
            </a:r>
            <a:r>
              <a:rPr lang="en-US" altLang="en-US" sz="2800" dirty="0"/>
              <a:t>: Each </a:t>
            </a:r>
            <a:r>
              <a:rPr lang="en-US" altLang="en-US" sz="2800" dirty="0" err="1"/>
              <a:t>txn</a:t>
            </a:r>
            <a:r>
              <a:rPr lang="en-US" altLang="en-US" sz="2800" dirty="0"/>
              <a:t> obtains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6F2529"/>
                </a:solidFill>
              </a:rPr>
              <a:t>S (shared) lock </a:t>
            </a:r>
            <a:r>
              <a:rPr lang="en-US" altLang="en-US" dirty="0"/>
              <a:t>before reading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6F2529"/>
                </a:solidFill>
              </a:rPr>
              <a:t>X (exclusive) lock </a:t>
            </a:r>
            <a:r>
              <a:rPr lang="en-US" altLang="en-US" dirty="0"/>
              <a:t>before writing</a:t>
            </a:r>
          </a:p>
          <a:p>
            <a:pPr lvl="1">
              <a:lnSpc>
                <a:spcPct val="90000"/>
              </a:lnSpc>
            </a:pPr>
            <a:r>
              <a:rPr lang="en-US" altLang="en-US" dirty="0"/>
              <a:t>Sometimes also called read/write locks</a:t>
            </a:r>
          </a:p>
          <a:p>
            <a:pPr>
              <a:lnSpc>
                <a:spcPct val="90000"/>
              </a:lnSpc>
            </a:pPr>
            <a:r>
              <a:rPr lang="en-US" altLang="en-US" sz="2800" u="sng" dirty="0"/>
              <a:t>Rule 2</a:t>
            </a:r>
            <a:r>
              <a:rPr lang="en-US" altLang="en-US" sz="2800" dirty="0"/>
              <a:t>: A </a:t>
            </a:r>
            <a:r>
              <a:rPr lang="en-US" altLang="en-US" sz="2800" dirty="0" err="1"/>
              <a:t>txn</a:t>
            </a:r>
            <a:r>
              <a:rPr lang="en-US" altLang="en-US" sz="2800" dirty="0"/>
              <a:t> cannot request additional locks once it releases any locks.</a:t>
            </a:r>
            <a:endParaRPr lang="en-US" altLang="en-US" sz="2000" u="sng" dirty="0">
              <a:solidFill>
                <a:schemeClr val="accent2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US" sz="2800" dirty="0"/>
              <a:t>2PL allows only schedules whose precedence graph is acyclic =&gt; serializable.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altLang="en-US" sz="2800" b="1" i="1" u="sng" dirty="0">
                <a:solidFill>
                  <a:srgbClr val="6F2529"/>
                </a:solidFill>
              </a:rPr>
              <a:t>Strict</a:t>
            </a:r>
            <a:r>
              <a:rPr lang="en-US" altLang="en-US" sz="2800" i="1" u="sng" dirty="0">
                <a:solidFill>
                  <a:srgbClr val="6F2529"/>
                </a:solidFill>
              </a:rPr>
              <a:t> Two-phase Locking (Strict 2PL) Protocol</a:t>
            </a:r>
            <a:endParaRPr lang="en-US" altLang="en-US" sz="2800" dirty="0">
              <a:solidFill>
                <a:srgbClr val="6F2529"/>
              </a:solidFill>
            </a:endParaRPr>
          </a:p>
          <a:p>
            <a:pPr>
              <a:lnSpc>
                <a:spcPct val="90000"/>
              </a:lnSpc>
            </a:pPr>
            <a:r>
              <a:rPr lang="en-US" altLang="en-US" sz="2800" dirty="0"/>
              <a:t>Rule 3: All locks released when the </a:t>
            </a:r>
            <a:r>
              <a:rPr lang="en-US" altLang="en-US" sz="2800" dirty="0" err="1"/>
              <a:t>txn</a:t>
            </a:r>
            <a:r>
              <a:rPr lang="en-US" altLang="en-US" sz="2800" dirty="0"/>
              <a:t> completes.</a:t>
            </a:r>
          </a:p>
          <a:p>
            <a:pPr>
              <a:lnSpc>
                <a:spcPct val="90000"/>
              </a:lnSpc>
            </a:pPr>
            <a:r>
              <a:rPr lang="en-US" altLang="en-US" sz="2800" dirty="0"/>
              <a:t>Strict 2PL additionally simplifies transaction aborts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6F2529"/>
                </a:solidFill>
              </a:rPr>
              <a:t>(Non-strict) 2PL </a:t>
            </a:r>
            <a:r>
              <a:rPr lang="en-US" altLang="en-US" dirty="0"/>
              <a:t>involves more complex abort processing.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465911"/>
      </p:ext>
    </p:extLst>
  </p:cSld>
  <p:clrMapOvr>
    <a:masterClrMapping/>
  </p:clrMapOvr>
  <p:transition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80791" tIns="39687" rIns="80791" bIns="39687" numCol="1" anchor="b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Deadlocks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Deadlock: Cycle of transactions waiting for locks to be released by each other.</a:t>
            </a:r>
          </a:p>
          <a:p>
            <a:endParaRPr lang="en-US" altLang="en-US" dirty="0"/>
          </a:p>
          <a:p>
            <a:r>
              <a:rPr lang="en-US" altLang="en-US" dirty="0"/>
              <a:t>Two ways of dealing with deadlocks</a:t>
            </a:r>
          </a:p>
          <a:p>
            <a:pPr lvl="1">
              <a:buSzPct val="75000"/>
            </a:pPr>
            <a:r>
              <a:rPr lang="en-US" altLang="en-US" sz="2800" dirty="0"/>
              <a:t>Deadlock detection: detect and resolve deadlocks when they are created.</a:t>
            </a:r>
          </a:p>
          <a:p>
            <a:pPr lvl="1">
              <a:buSzPct val="75000"/>
            </a:pPr>
            <a:r>
              <a:rPr lang="en-US" altLang="en-US" sz="2800" dirty="0"/>
              <a:t>Deadlock prevention: never let deadlocks happen.</a:t>
            </a:r>
          </a:p>
          <a:p>
            <a:pPr lvl="1">
              <a:buSzPct val="75000"/>
            </a:pPr>
            <a:endParaRPr lang="en-US" altLang="en-US" dirty="0"/>
          </a:p>
          <a:p>
            <a:pPr>
              <a:buFont typeface="Wingdings" charset="2"/>
              <a:buChar char="§"/>
            </a:pPr>
            <a:endParaRPr lang="en-US" altLang="en-US" sz="2138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1779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80791" tIns="39687" rIns="80791" bIns="39687" numCol="1" anchor="b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Deadlock Detection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9512" y="1219200"/>
            <a:ext cx="8784976" cy="4906963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If a lock request cannot be satisfied, the transaction is suspended and must wait until the resource becomes available.</a:t>
            </a:r>
          </a:p>
          <a:p>
            <a:r>
              <a:rPr lang="en-US" altLang="en-US" dirty="0"/>
              <a:t>Create a </a:t>
            </a:r>
            <a:r>
              <a:rPr lang="en-US" altLang="en-US" dirty="0">
                <a:solidFill>
                  <a:schemeClr val="accent2"/>
                </a:solidFill>
              </a:rPr>
              <a:t>waits-for graph</a:t>
            </a:r>
            <a:r>
              <a:rPr lang="en-US" altLang="en-US" dirty="0"/>
              <a:t>:</a:t>
            </a:r>
          </a:p>
          <a:p>
            <a:pPr lvl="1">
              <a:buSzPct val="75000"/>
            </a:pPr>
            <a:r>
              <a:rPr lang="en-US" altLang="en-US" sz="2800" dirty="0"/>
              <a:t>Nodes are transactions</a:t>
            </a:r>
          </a:p>
          <a:p>
            <a:pPr lvl="1">
              <a:buSzPct val="75000"/>
            </a:pPr>
            <a:r>
              <a:rPr lang="en-US" altLang="en-US" sz="2800" dirty="0"/>
              <a:t>Edge from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i</a:t>
            </a:r>
            <a:r>
              <a:rPr lang="en-US" altLang="en-US" sz="2800" i="1" dirty="0"/>
              <a:t> </a:t>
            </a:r>
            <a:r>
              <a:rPr lang="en-US" altLang="en-US" sz="2800" dirty="0"/>
              <a:t>to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j</a:t>
            </a:r>
            <a:r>
              <a:rPr lang="en-US" altLang="en-US" sz="2800" dirty="0"/>
              <a:t> if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i</a:t>
            </a:r>
            <a:r>
              <a:rPr lang="en-US" altLang="en-US" sz="2800" dirty="0"/>
              <a:t> is waiting for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j</a:t>
            </a:r>
            <a:r>
              <a:rPr lang="en-US" altLang="en-US" sz="2800" dirty="0"/>
              <a:t> to release a lock</a:t>
            </a:r>
          </a:p>
          <a:p>
            <a:r>
              <a:rPr lang="en-US" altLang="en-US" dirty="0"/>
              <a:t>Periodically check for cycles in the waits-for graph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2002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80791" tIns="39687" rIns="80791" bIns="39687" numCol="1" anchor="b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Deadlock Detection (Continued)</a:t>
            </a:r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79512" y="1129308"/>
            <a:ext cx="8964488" cy="2025253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  <a:buFont typeface="Wingdings" charset="2"/>
              <a:buNone/>
            </a:pPr>
            <a:r>
              <a:rPr lang="en-US" altLang="en-US" dirty="0"/>
              <a:t>Example:</a:t>
            </a:r>
          </a:p>
          <a:p>
            <a:pPr>
              <a:spcBef>
                <a:spcPct val="0"/>
              </a:spcBef>
              <a:buFont typeface="Wingdings" charset="2"/>
              <a:buNone/>
            </a:pPr>
            <a:endParaRPr lang="en-US" altLang="en-US" sz="2138" dirty="0"/>
          </a:p>
          <a:p>
            <a:pPr>
              <a:spcBef>
                <a:spcPct val="0"/>
              </a:spcBef>
              <a:buFont typeface="Wingdings" charset="2"/>
              <a:buNone/>
            </a:pPr>
            <a:r>
              <a:rPr lang="en-US" altLang="en-US" sz="2138" dirty="0"/>
              <a:t>T1:  </a:t>
            </a:r>
            <a:r>
              <a:rPr lang="en-US" altLang="en-US" sz="2138" dirty="0">
                <a:latin typeface="Courier New" charset="0"/>
                <a:ea typeface="Courier New" charset="0"/>
                <a:cs typeface="Courier New" charset="0"/>
              </a:rPr>
              <a:t>S(A) R(A)          S(B)</a:t>
            </a:r>
          </a:p>
          <a:p>
            <a:pPr>
              <a:spcBef>
                <a:spcPct val="0"/>
              </a:spcBef>
              <a:buFont typeface="Wingdings" charset="2"/>
              <a:buNone/>
            </a:pPr>
            <a:r>
              <a:rPr lang="en-US" altLang="en-US" sz="2138" dirty="0"/>
              <a:t>T2:</a:t>
            </a:r>
            <a:r>
              <a:rPr lang="en-US" altLang="en-US" sz="2138" dirty="0">
                <a:latin typeface="Courier New" charset="0"/>
                <a:ea typeface="Courier New" charset="0"/>
                <a:cs typeface="Courier New" charset="0"/>
              </a:rPr>
              <a:t>	       X(B) W(B)               X(C)</a:t>
            </a:r>
          </a:p>
          <a:p>
            <a:pPr>
              <a:spcBef>
                <a:spcPct val="0"/>
              </a:spcBef>
              <a:buFont typeface="Wingdings" charset="2"/>
              <a:buNone/>
            </a:pPr>
            <a:r>
              <a:rPr lang="en-US" altLang="en-US" sz="2138" dirty="0"/>
              <a:t>T3:</a:t>
            </a:r>
            <a:r>
              <a:rPr lang="en-US" altLang="en-US" sz="2138" dirty="0">
                <a:latin typeface="Courier New" charset="0"/>
                <a:ea typeface="Courier New" charset="0"/>
                <a:cs typeface="Courier New" charset="0"/>
              </a:rPr>
              <a:t>                         S(C) R(C)	       </a:t>
            </a:r>
            <a:r>
              <a:rPr lang="en-US" altLang="en-US" sz="2138" dirty="0">
                <a:solidFill>
                  <a:schemeClr val="accent2"/>
                </a:solidFill>
                <a:latin typeface="Courier New" charset="0"/>
                <a:ea typeface="Courier New" charset="0"/>
                <a:cs typeface="Courier New" charset="0"/>
              </a:rPr>
              <a:t>X(A)</a:t>
            </a:r>
          </a:p>
          <a:p>
            <a:pPr>
              <a:spcBef>
                <a:spcPct val="0"/>
              </a:spcBef>
              <a:buFont typeface="Wingdings" charset="2"/>
              <a:buNone/>
            </a:pPr>
            <a:r>
              <a:rPr lang="en-US" altLang="en-US" sz="2138" dirty="0"/>
              <a:t>T4: </a:t>
            </a:r>
            <a:r>
              <a:rPr lang="en-US" altLang="en-US" sz="2138" dirty="0">
                <a:latin typeface="Courier New" charset="0"/>
                <a:ea typeface="Courier New" charset="0"/>
                <a:cs typeface="Courier New" charset="0"/>
              </a:rPr>
              <a:t>                                       X(B)</a:t>
            </a:r>
          </a:p>
          <a:p>
            <a:pPr>
              <a:spcBef>
                <a:spcPct val="0"/>
              </a:spcBef>
              <a:buFont typeface="Wingdings" charset="2"/>
              <a:buNone/>
            </a:pPr>
            <a:endParaRPr lang="en-US" altLang="en-US" sz="2138" dirty="0"/>
          </a:p>
          <a:p>
            <a:pPr>
              <a:spcBef>
                <a:spcPct val="0"/>
              </a:spcBef>
              <a:buFont typeface="Wingdings" charset="2"/>
              <a:buNone/>
            </a:pPr>
            <a:endParaRPr lang="en-US" altLang="en-US" sz="2138" dirty="0"/>
          </a:p>
        </p:txBody>
      </p:sp>
      <p:sp>
        <p:nvSpPr>
          <p:cNvPr id="44036" name="Oval 4"/>
          <p:cNvSpPr>
            <a:spLocks noChangeArrowheads="1"/>
          </p:cNvSpPr>
          <p:nvPr/>
        </p:nvSpPr>
        <p:spPr bwMode="auto">
          <a:xfrm>
            <a:off x="990600" y="4057650"/>
            <a:ext cx="673299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44037" name="Oval 5"/>
          <p:cNvSpPr>
            <a:spLocks noChangeArrowheads="1"/>
          </p:cNvSpPr>
          <p:nvPr/>
        </p:nvSpPr>
        <p:spPr bwMode="auto">
          <a:xfrm>
            <a:off x="3124200" y="4057650"/>
            <a:ext cx="673299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44038" name="Oval 6"/>
          <p:cNvSpPr>
            <a:spLocks noChangeArrowheads="1"/>
          </p:cNvSpPr>
          <p:nvPr/>
        </p:nvSpPr>
        <p:spPr bwMode="auto">
          <a:xfrm>
            <a:off x="990600" y="5086350"/>
            <a:ext cx="673299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44039" name="Oval 7"/>
          <p:cNvSpPr>
            <a:spLocks noChangeArrowheads="1"/>
          </p:cNvSpPr>
          <p:nvPr/>
        </p:nvSpPr>
        <p:spPr bwMode="auto">
          <a:xfrm>
            <a:off x="3048000" y="5086350"/>
            <a:ext cx="673299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44040" name="Rectangle 8"/>
          <p:cNvSpPr>
            <a:spLocks noChangeArrowheads="1"/>
          </p:cNvSpPr>
          <p:nvPr/>
        </p:nvSpPr>
        <p:spPr bwMode="auto">
          <a:xfrm>
            <a:off x="1066800" y="4171950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T1</a:t>
            </a:r>
          </a:p>
        </p:txBody>
      </p:sp>
      <p:sp>
        <p:nvSpPr>
          <p:cNvPr id="44041" name="Rectangle 9"/>
          <p:cNvSpPr>
            <a:spLocks noChangeArrowheads="1"/>
          </p:cNvSpPr>
          <p:nvPr/>
        </p:nvSpPr>
        <p:spPr bwMode="auto">
          <a:xfrm>
            <a:off x="3200400" y="4171950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T2</a:t>
            </a:r>
          </a:p>
        </p:txBody>
      </p:sp>
      <p:sp>
        <p:nvSpPr>
          <p:cNvPr id="44042" name="Rectangle 10"/>
          <p:cNvSpPr>
            <a:spLocks noChangeArrowheads="1"/>
          </p:cNvSpPr>
          <p:nvPr/>
        </p:nvSpPr>
        <p:spPr bwMode="auto">
          <a:xfrm>
            <a:off x="1066800" y="5200650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T4</a:t>
            </a:r>
          </a:p>
        </p:txBody>
      </p:sp>
      <p:sp>
        <p:nvSpPr>
          <p:cNvPr id="44043" name="Rectangle 11"/>
          <p:cNvSpPr>
            <a:spLocks noChangeArrowheads="1"/>
          </p:cNvSpPr>
          <p:nvPr/>
        </p:nvSpPr>
        <p:spPr bwMode="auto">
          <a:xfrm>
            <a:off x="3124200" y="5200650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T3</a:t>
            </a:r>
          </a:p>
        </p:txBody>
      </p:sp>
      <p:sp>
        <p:nvSpPr>
          <p:cNvPr id="44044" name="Line 12"/>
          <p:cNvSpPr>
            <a:spLocks noChangeShapeType="1"/>
          </p:cNvSpPr>
          <p:nvPr/>
        </p:nvSpPr>
        <p:spPr bwMode="auto">
          <a:xfrm>
            <a:off x="1676400" y="428625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44045" name="Line 13"/>
          <p:cNvSpPr>
            <a:spLocks noChangeShapeType="1"/>
          </p:cNvSpPr>
          <p:nvPr/>
        </p:nvSpPr>
        <p:spPr bwMode="auto">
          <a:xfrm>
            <a:off x="3429000" y="4572000"/>
            <a:ext cx="0" cy="5143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44046" name="Line 14"/>
          <p:cNvSpPr>
            <a:spLocks noChangeShapeType="1"/>
          </p:cNvSpPr>
          <p:nvPr/>
        </p:nvSpPr>
        <p:spPr bwMode="auto">
          <a:xfrm flipV="1">
            <a:off x="1600200" y="4400550"/>
            <a:ext cx="1600200" cy="7429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44047" name="Oval 15"/>
          <p:cNvSpPr>
            <a:spLocks noChangeArrowheads="1"/>
          </p:cNvSpPr>
          <p:nvPr/>
        </p:nvSpPr>
        <p:spPr bwMode="auto">
          <a:xfrm>
            <a:off x="5334000" y="4114800"/>
            <a:ext cx="673299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44048" name="Oval 16"/>
          <p:cNvSpPr>
            <a:spLocks noChangeArrowheads="1"/>
          </p:cNvSpPr>
          <p:nvPr/>
        </p:nvSpPr>
        <p:spPr bwMode="auto">
          <a:xfrm>
            <a:off x="7467600" y="4114800"/>
            <a:ext cx="673299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44049" name="Oval 17"/>
          <p:cNvSpPr>
            <a:spLocks noChangeArrowheads="1"/>
          </p:cNvSpPr>
          <p:nvPr/>
        </p:nvSpPr>
        <p:spPr bwMode="auto">
          <a:xfrm>
            <a:off x="5334000" y="5143500"/>
            <a:ext cx="673299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44050" name="Oval 18"/>
          <p:cNvSpPr>
            <a:spLocks noChangeArrowheads="1"/>
          </p:cNvSpPr>
          <p:nvPr/>
        </p:nvSpPr>
        <p:spPr bwMode="auto">
          <a:xfrm>
            <a:off x="7391400" y="5143500"/>
            <a:ext cx="673299" cy="504825"/>
          </a:xfrm>
          <a:prstGeom prst="ellips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44051" name="Rectangle 19"/>
          <p:cNvSpPr>
            <a:spLocks noChangeArrowheads="1"/>
          </p:cNvSpPr>
          <p:nvPr/>
        </p:nvSpPr>
        <p:spPr bwMode="auto">
          <a:xfrm>
            <a:off x="5410200" y="4229100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T1</a:t>
            </a:r>
          </a:p>
        </p:txBody>
      </p:sp>
      <p:sp>
        <p:nvSpPr>
          <p:cNvPr id="44052" name="Rectangle 20"/>
          <p:cNvSpPr>
            <a:spLocks noChangeArrowheads="1"/>
          </p:cNvSpPr>
          <p:nvPr/>
        </p:nvSpPr>
        <p:spPr bwMode="auto">
          <a:xfrm>
            <a:off x="7543800" y="4229100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T2</a:t>
            </a:r>
          </a:p>
        </p:txBody>
      </p:sp>
      <p:sp>
        <p:nvSpPr>
          <p:cNvPr id="44053" name="Rectangle 21"/>
          <p:cNvSpPr>
            <a:spLocks noChangeArrowheads="1"/>
          </p:cNvSpPr>
          <p:nvPr/>
        </p:nvSpPr>
        <p:spPr bwMode="auto">
          <a:xfrm>
            <a:off x="5410200" y="5257800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T4</a:t>
            </a:r>
          </a:p>
        </p:txBody>
      </p:sp>
      <p:sp>
        <p:nvSpPr>
          <p:cNvPr id="44054" name="Rectangle 22"/>
          <p:cNvSpPr>
            <a:spLocks noChangeArrowheads="1"/>
          </p:cNvSpPr>
          <p:nvPr/>
        </p:nvSpPr>
        <p:spPr bwMode="auto">
          <a:xfrm>
            <a:off x="7467600" y="5257800"/>
            <a:ext cx="522233" cy="4494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/>
              <a:t>T3</a:t>
            </a:r>
          </a:p>
        </p:txBody>
      </p:sp>
      <p:sp>
        <p:nvSpPr>
          <p:cNvPr id="44055" name="Line 23"/>
          <p:cNvSpPr>
            <a:spLocks noChangeShapeType="1"/>
          </p:cNvSpPr>
          <p:nvPr/>
        </p:nvSpPr>
        <p:spPr bwMode="auto">
          <a:xfrm>
            <a:off x="6019800" y="4343400"/>
            <a:ext cx="14478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44056" name="Line 24"/>
          <p:cNvSpPr>
            <a:spLocks noChangeShapeType="1"/>
          </p:cNvSpPr>
          <p:nvPr/>
        </p:nvSpPr>
        <p:spPr bwMode="auto">
          <a:xfrm>
            <a:off x="7772400" y="4629150"/>
            <a:ext cx="0" cy="5143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44057" name="Line 25"/>
          <p:cNvSpPr>
            <a:spLocks noChangeShapeType="1"/>
          </p:cNvSpPr>
          <p:nvPr/>
        </p:nvSpPr>
        <p:spPr bwMode="auto">
          <a:xfrm flipH="1" flipV="1">
            <a:off x="5943600" y="4572000"/>
            <a:ext cx="1524000" cy="685800"/>
          </a:xfrm>
          <a:prstGeom prst="line">
            <a:avLst/>
          </a:prstGeom>
          <a:noFill/>
          <a:ln w="50800">
            <a:solidFill>
              <a:schemeClr val="accent2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44058" name="Line 26"/>
          <p:cNvSpPr>
            <a:spLocks noChangeShapeType="1"/>
          </p:cNvSpPr>
          <p:nvPr/>
        </p:nvSpPr>
        <p:spPr bwMode="auto">
          <a:xfrm flipV="1">
            <a:off x="5943600" y="4457700"/>
            <a:ext cx="1600200" cy="7429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triangle" w="lg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824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80791" tIns="39687" rIns="80791" bIns="39687" numCol="1" anchor="b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Deadlock Prevention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Assign </a:t>
            </a:r>
            <a:r>
              <a:rPr lang="en-US" altLang="en-US" dirty="0">
                <a:solidFill>
                  <a:srgbClr val="6F2529"/>
                </a:solidFill>
              </a:rPr>
              <a:t>priorities</a:t>
            </a:r>
            <a:r>
              <a:rPr lang="en-US" altLang="en-US" dirty="0"/>
              <a:t> based on timestamps. </a:t>
            </a:r>
          </a:p>
          <a:p>
            <a:pPr lvl="1"/>
            <a:r>
              <a:rPr lang="en-US" altLang="en-US" sz="2800" dirty="0"/>
              <a:t>Earlier timestamp </a:t>
            </a:r>
            <a:r>
              <a:rPr lang="en-US" altLang="en-US" sz="2800" dirty="0">
                <a:sym typeface="Wingdings"/>
              </a:rPr>
              <a:t> higher priority</a:t>
            </a:r>
            <a:endParaRPr lang="en-US" altLang="en-US" dirty="0">
              <a:sym typeface="Wingdings"/>
            </a:endParaRPr>
          </a:p>
          <a:p>
            <a:r>
              <a:rPr lang="en-US" altLang="en-US" dirty="0"/>
              <a:t>Assume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i</a:t>
            </a:r>
            <a:r>
              <a:rPr lang="en-US" altLang="en-US" dirty="0"/>
              <a:t> wants a lock that </a:t>
            </a:r>
            <a:r>
              <a:rPr lang="en-US" altLang="en-US" i="1" dirty="0"/>
              <a:t>T</a:t>
            </a:r>
            <a:r>
              <a:rPr lang="en-US" altLang="en-US" i="1" baseline="-25000" dirty="0"/>
              <a:t>j</a:t>
            </a:r>
            <a:r>
              <a:rPr lang="en-US" altLang="en-US" dirty="0"/>
              <a:t> holds. </a:t>
            </a:r>
            <a:br>
              <a:rPr lang="en-US" altLang="en-US" dirty="0"/>
            </a:br>
            <a:r>
              <a:rPr lang="en-US" altLang="en-US" dirty="0"/>
              <a:t>Two policies:</a:t>
            </a:r>
          </a:p>
          <a:p>
            <a:pPr lvl="1">
              <a:buSzPct val="75000"/>
            </a:pPr>
            <a:r>
              <a:rPr lang="en-US" altLang="en-US" sz="2800" dirty="0"/>
              <a:t>Wait-Die: It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i</a:t>
            </a:r>
            <a:r>
              <a:rPr lang="en-US" altLang="en-US" sz="2800" dirty="0"/>
              <a:t> has higher priority,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i</a:t>
            </a:r>
            <a:r>
              <a:rPr lang="en-US" altLang="en-US" sz="2800" dirty="0"/>
              <a:t> waits for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j</a:t>
            </a:r>
            <a:r>
              <a:rPr lang="en-US" altLang="en-US" sz="2800" dirty="0"/>
              <a:t>. Otherwise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i</a:t>
            </a:r>
            <a:r>
              <a:rPr lang="en-US" altLang="en-US" sz="2800" dirty="0"/>
              <a:t> aborts</a:t>
            </a:r>
          </a:p>
          <a:p>
            <a:pPr lvl="1">
              <a:buSzPct val="75000"/>
            </a:pPr>
            <a:r>
              <a:rPr lang="en-US" altLang="en-US" sz="2800" dirty="0"/>
              <a:t>Wound-wait: If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i </a:t>
            </a:r>
            <a:r>
              <a:rPr lang="en-US" altLang="en-US" sz="2800" dirty="0"/>
              <a:t>has higher priority,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j</a:t>
            </a:r>
            <a:r>
              <a:rPr lang="en-US" altLang="en-US" sz="2800" dirty="0"/>
              <a:t> aborts. Otherwise </a:t>
            </a:r>
            <a:r>
              <a:rPr lang="en-US" altLang="en-US" sz="2800" i="1" dirty="0"/>
              <a:t>T</a:t>
            </a:r>
            <a:r>
              <a:rPr lang="en-US" altLang="en-US" sz="2800" i="1" baseline="-25000" dirty="0"/>
              <a:t>i</a:t>
            </a:r>
            <a:r>
              <a:rPr lang="en-US" altLang="en-US" sz="2800" dirty="0"/>
              <a:t> waits</a:t>
            </a:r>
          </a:p>
          <a:p>
            <a:r>
              <a:rPr lang="en-US" altLang="en-US" dirty="0"/>
              <a:t>If a transaction re-starts, make sure it has its original timestamp</a:t>
            </a:r>
          </a:p>
          <a:p>
            <a:endParaRPr lang="en-US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0460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Fixed vs dynamic databases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2736"/>
            <a:ext cx="8229600" cy="4906963"/>
          </a:xfrm>
        </p:spPr>
        <p:txBody>
          <a:bodyPr/>
          <a:lstStyle/>
          <a:p>
            <a:r>
              <a:rPr lang="en-US" dirty="0"/>
              <a:t>Fixed tuples</a:t>
            </a:r>
          </a:p>
          <a:p>
            <a:pPr lvl="1"/>
            <a:r>
              <a:rPr lang="en-US" dirty="0"/>
              <a:t>Set of tuples is fixed</a:t>
            </a:r>
          </a:p>
          <a:p>
            <a:pPr lvl="1"/>
            <a:r>
              <a:rPr lang="en-US" dirty="0">
                <a:solidFill>
                  <a:srgbClr val="6F2529"/>
                </a:solidFill>
              </a:rPr>
              <a:t>Can update</a:t>
            </a:r>
            <a:r>
              <a:rPr lang="en-US" dirty="0"/>
              <a:t>, but </a:t>
            </a:r>
            <a:r>
              <a:rPr lang="en-US" dirty="0">
                <a:solidFill>
                  <a:srgbClr val="6F2529"/>
                </a:solidFill>
              </a:rPr>
              <a:t>no inserts/deletes</a:t>
            </a:r>
          </a:p>
          <a:p>
            <a:pPr lvl="1"/>
            <a:r>
              <a:rPr lang="en-US" dirty="0"/>
              <a:t>Can lock </a:t>
            </a:r>
            <a:r>
              <a:rPr lang="en-US" dirty="0">
                <a:solidFill>
                  <a:schemeClr val="tx2"/>
                </a:solidFill>
              </a:rPr>
              <a:t>all related tuples</a:t>
            </a:r>
          </a:p>
          <a:p>
            <a:pPr marL="0" indent="0">
              <a:buNone/>
            </a:pP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UPDATE employees </a:t>
            </a:r>
            <a:br>
              <a:rPr lang="en-US" sz="2400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sz="2400" dirty="0">
                <a:latin typeface="Courier New" charset="0"/>
                <a:ea typeface="Courier New" charset="0"/>
                <a:cs typeface="Courier New" charset="0"/>
              </a:rPr>
              <a:t>		SET salary=salary*1.2 </a:t>
            </a:r>
            <a:r>
              <a:rPr lang="en-US" sz="2400" dirty="0">
                <a:solidFill>
                  <a:schemeClr val="tx2"/>
                </a:solidFill>
                <a:latin typeface="Courier New" charset="0"/>
                <a:ea typeface="Courier New" charset="0"/>
                <a:cs typeface="Courier New" charset="0"/>
              </a:rPr>
              <a:t>WHERE age&gt;60</a:t>
            </a:r>
          </a:p>
          <a:p>
            <a:r>
              <a:rPr lang="en-US" dirty="0"/>
              <a:t>Dynamic databases</a:t>
            </a:r>
          </a:p>
          <a:p>
            <a:pPr lvl="1"/>
            <a:r>
              <a:rPr lang="en-US" dirty="0"/>
              <a:t>Can insert/delete tuples</a:t>
            </a:r>
          </a:p>
          <a:p>
            <a:pPr lvl="1"/>
            <a:r>
              <a:rPr lang="en-US" dirty="0"/>
              <a:t>Cannot lock all related tuples</a:t>
            </a:r>
          </a:p>
          <a:p>
            <a:pPr lvl="1"/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INSERT INTO employees(</a:t>
            </a:r>
            <a:r>
              <a:rPr lang="en-US" dirty="0" err="1">
                <a:latin typeface="Courier New" charset="0"/>
                <a:ea typeface="Courier New" charset="0"/>
                <a:cs typeface="Courier New" charset="0"/>
              </a:rPr>
              <a:t>name,age,salary</a:t>
            </a: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)</a:t>
            </a:r>
            <a:br>
              <a:rPr lang="en-US" dirty="0">
                <a:latin typeface="Courier New" charset="0"/>
                <a:ea typeface="Courier New" charset="0"/>
                <a:cs typeface="Courier New" charset="0"/>
              </a:rPr>
            </a:br>
            <a:r>
              <a:rPr lang="en-US" dirty="0">
                <a:latin typeface="Courier New" charset="0"/>
                <a:ea typeface="Courier New" charset="0"/>
                <a:cs typeface="Courier New" charset="0"/>
              </a:rPr>
              <a:t>		VALUES(“Superman”, 62, 10000)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1522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Dynamic Databases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528" y="1066800"/>
            <a:ext cx="8820472" cy="404812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800" dirty="0"/>
              <a:t>If insertions/deletions are allowed, then even Strict 2PL </a:t>
            </a:r>
            <a:r>
              <a:rPr lang="en-US" altLang="en-US" sz="2800" b="1" dirty="0"/>
              <a:t>cannot </a:t>
            </a:r>
            <a:r>
              <a:rPr lang="en-US" altLang="en-US" sz="2800" dirty="0"/>
              <a:t>assure </a:t>
            </a:r>
            <a:r>
              <a:rPr lang="en-US" altLang="en-US" sz="2800" dirty="0" err="1"/>
              <a:t>serializability</a:t>
            </a:r>
            <a:endParaRPr lang="en-US" altLang="en-US" sz="2800" dirty="0"/>
          </a:p>
          <a:p>
            <a:pPr lvl="1"/>
            <a:r>
              <a:rPr lang="en-US" altLang="en-US" sz="2800" dirty="0"/>
              <a:t>T1: Print the oldest sailors with rating=1 and rating=2</a:t>
            </a:r>
          </a:p>
          <a:p>
            <a:pPr lvl="1"/>
            <a:r>
              <a:rPr lang="en-US" altLang="en-US" sz="2800" dirty="0"/>
              <a:t>T2: Insert a sailor with (rating=1,age=96), and delete the oldest sailor with rating=2</a:t>
            </a:r>
          </a:p>
          <a:p>
            <a:pPr lvl="1"/>
            <a:r>
              <a:rPr lang="en-US" altLang="en-US" sz="2800" dirty="0"/>
              <a:t>The results </a:t>
            </a:r>
            <a:r>
              <a:rPr lang="en-US" altLang="en-US" sz="2800" b="1" dirty="0"/>
              <a:t>may not </a:t>
            </a:r>
            <a:r>
              <a:rPr lang="en-US" altLang="en-US" sz="2800" dirty="0"/>
              <a:t>correspond to a serial execution </a:t>
            </a:r>
            <a:r>
              <a:rPr lang="en-US" altLang="en-US" sz="2800" dirty="0">
                <a:sym typeface="Wingdings"/>
              </a:rPr>
              <a:t> not conflict-serializable!</a:t>
            </a:r>
            <a:endParaRPr lang="en-US" alt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764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Dynamic Databases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23528" y="1066800"/>
            <a:ext cx="8820472" cy="452244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800" dirty="0"/>
              <a:t>If insertions/deletions are allowed (not only updates), then even Strict 2PL </a:t>
            </a:r>
            <a:r>
              <a:rPr lang="en-US" altLang="en-US" sz="2800" b="1" dirty="0"/>
              <a:t>cannot </a:t>
            </a:r>
            <a:r>
              <a:rPr lang="en-US" altLang="en-US" sz="2800" dirty="0"/>
              <a:t>assure </a:t>
            </a:r>
            <a:r>
              <a:rPr lang="en-US" altLang="en-US" sz="2800" dirty="0" err="1"/>
              <a:t>serializability</a:t>
            </a:r>
            <a:endParaRPr lang="en-US" altLang="en-US" sz="2800" dirty="0"/>
          </a:p>
          <a:p>
            <a:pPr lvl="1"/>
            <a:r>
              <a:rPr lang="en-US" altLang="en-US" dirty="0"/>
              <a:t>T1 </a:t>
            </a:r>
            <a:r>
              <a:rPr lang="en-US" altLang="en-US" b="1" dirty="0"/>
              <a:t>locks all pages </a:t>
            </a:r>
            <a:r>
              <a:rPr lang="en-US" altLang="en-US" dirty="0"/>
              <a:t>containing sailor records with rating = 1, and finds </a:t>
            </a:r>
            <a:r>
              <a:rPr lang="en-US" altLang="en-US" u="sng" dirty="0">
                <a:solidFill>
                  <a:srgbClr val="6F2529"/>
                </a:solidFill>
              </a:rPr>
              <a:t>oldest</a:t>
            </a:r>
            <a:r>
              <a:rPr lang="en-US" altLang="en-US" dirty="0">
                <a:solidFill>
                  <a:srgbClr val="6F2529"/>
                </a:solidFill>
              </a:rPr>
              <a:t> </a:t>
            </a:r>
            <a:r>
              <a:rPr lang="en-US" altLang="en-US" dirty="0"/>
              <a:t>sailor (age = 71).</a:t>
            </a:r>
          </a:p>
          <a:p>
            <a:pPr lvl="1"/>
            <a:r>
              <a:rPr lang="en-US" altLang="en-US" dirty="0"/>
              <a:t>Next, T2 </a:t>
            </a:r>
            <a:r>
              <a:rPr lang="en-US" altLang="en-US" b="1" dirty="0"/>
              <a:t>inserts</a:t>
            </a:r>
            <a:r>
              <a:rPr lang="en-US" altLang="en-US" dirty="0"/>
              <a:t> </a:t>
            </a:r>
            <a:r>
              <a:rPr lang="en-US" altLang="en-US" b="1" dirty="0"/>
              <a:t>a new sailor</a:t>
            </a:r>
            <a:r>
              <a:rPr lang="en-US" altLang="en-US" dirty="0"/>
              <a:t>; rating = 1, age = 96.</a:t>
            </a:r>
          </a:p>
          <a:p>
            <a:pPr lvl="1"/>
            <a:r>
              <a:rPr lang="en-US" altLang="en-US" dirty="0"/>
              <a:t>T2 also </a:t>
            </a:r>
            <a:r>
              <a:rPr lang="en-US" altLang="en-US" b="1" dirty="0"/>
              <a:t>deletes</a:t>
            </a:r>
            <a:r>
              <a:rPr lang="en-US" altLang="en-US" dirty="0"/>
              <a:t> oldest sailor with rating = 2 (age = 80), and commits.</a:t>
            </a:r>
          </a:p>
          <a:p>
            <a:pPr lvl="1"/>
            <a:r>
              <a:rPr lang="en-US" altLang="en-US" dirty="0"/>
              <a:t>T1 now locks all pages containing sailor records with rating = 2, and finds </a:t>
            </a:r>
            <a:r>
              <a:rPr lang="en-US" altLang="en-US" u="sng" dirty="0">
                <a:solidFill>
                  <a:srgbClr val="6F2529"/>
                </a:solidFill>
              </a:rPr>
              <a:t>oldest</a:t>
            </a:r>
            <a:r>
              <a:rPr lang="en-US" altLang="en-US" dirty="0">
                <a:solidFill>
                  <a:srgbClr val="6F2529"/>
                </a:solidFill>
              </a:rPr>
              <a:t> </a:t>
            </a:r>
            <a:r>
              <a:rPr lang="en-US" altLang="en-US" dirty="0"/>
              <a:t>(age = 63).</a:t>
            </a:r>
          </a:p>
          <a:p>
            <a:r>
              <a:rPr lang="en-US" altLang="en-US" sz="2800" dirty="0"/>
              <a:t>Not conflict serializable!!</a:t>
            </a:r>
            <a:r>
              <a:rPr lang="en-US" altLang="ja-JP" sz="2800" dirty="0"/>
              <a:t>!</a:t>
            </a:r>
            <a:endParaRPr lang="en-US" altLang="en-US" sz="2800" dirty="0"/>
          </a:p>
        </p:txBody>
      </p:sp>
      <p:sp>
        <p:nvSpPr>
          <p:cNvPr id="48132" name="Rectangle 4"/>
          <p:cNvSpPr>
            <a:spLocks noChangeArrowheads="1"/>
          </p:cNvSpPr>
          <p:nvPr/>
        </p:nvSpPr>
        <p:spPr bwMode="auto">
          <a:xfrm>
            <a:off x="457200" y="5497680"/>
            <a:ext cx="8619038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en-US" sz="2400" dirty="0"/>
              <a:t>T1: S(A*) R(A*)	                              S(B*) R(B*) W(C)</a:t>
            </a:r>
          </a:p>
          <a:p>
            <a:pPr eaLnBrk="1" hangingPunct="1"/>
            <a:r>
              <a:rPr lang="en-US" altLang="en-US" sz="2400" dirty="0"/>
              <a:t>T2:	                  X(A’) I(A’) X(B) D(B)		                   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72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809254"/>
            <a:ext cx="8229600" cy="792162"/>
          </a:xfrm>
        </p:spPr>
        <p:txBody>
          <a:bodyPr/>
          <a:lstStyle/>
          <a:p>
            <a:r>
              <a:rPr lang="en-US" altLang="en-US" dirty="0"/>
              <a:t>How did </a:t>
            </a:r>
            <a:r>
              <a:rPr lang="en-US" altLang="en-US" dirty="0" err="1"/>
              <a:t>serializability</a:t>
            </a:r>
            <a:r>
              <a:rPr lang="en-US" altLang="en-US" dirty="0"/>
              <a:t> break</a:t>
            </a:r>
            <a:br>
              <a:rPr lang="en-US" altLang="en-US" dirty="0"/>
            </a:br>
            <a:r>
              <a:rPr lang="en-US" altLang="en-US" dirty="0"/>
              <a:t>aka “The phantom menace”</a:t>
            </a:r>
            <a:endParaRPr lang="en-US" altLang="x-none" dirty="0"/>
          </a:p>
        </p:txBody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1601416"/>
            <a:ext cx="9144000" cy="5256584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T1 implicitly assumes that it has locked the set of all sailor records with </a:t>
            </a:r>
            <a:r>
              <a:rPr lang="en-US" altLang="en-US" i="1" dirty="0"/>
              <a:t>rating</a:t>
            </a:r>
            <a:r>
              <a:rPr lang="en-US" altLang="en-US" dirty="0"/>
              <a:t> = 1.</a:t>
            </a:r>
          </a:p>
          <a:p>
            <a:pPr lvl="1"/>
            <a:r>
              <a:rPr lang="en-US" altLang="en-US" sz="2800" dirty="0"/>
              <a:t>Assumption only holds if no sailor records are added while T1 is executing!</a:t>
            </a:r>
          </a:p>
          <a:p>
            <a:endParaRPr lang="en-US" altLang="en-US" dirty="0"/>
          </a:p>
          <a:p>
            <a:r>
              <a:rPr lang="en-US" altLang="en-US" dirty="0"/>
              <a:t>Conflict </a:t>
            </a:r>
            <a:r>
              <a:rPr lang="en-US" altLang="en-US" dirty="0" err="1"/>
              <a:t>serializability</a:t>
            </a:r>
            <a:r>
              <a:rPr lang="en-US" altLang="en-US" dirty="0"/>
              <a:t> guarantees </a:t>
            </a:r>
            <a:r>
              <a:rPr lang="en-US" altLang="en-US" dirty="0" err="1"/>
              <a:t>serializability</a:t>
            </a:r>
            <a:r>
              <a:rPr lang="en-US" altLang="en-US" dirty="0"/>
              <a:t> only if the set of objects is fixed!</a:t>
            </a:r>
          </a:p>
          <a:p>
            <a:r>
              <a:rPr lang="en-US" altLang="en-US" dirty="0"/>
              <a:t>Need some mechanism to enforce this assumption.  </a:t>
            </a:r>
          </a:p>
          <a:p>
            <a:pPr lvl="1"/>
            <a:r>
              <a:rPr lang="en-US" altLang="en-US" dirty="0">
                <a:solidFill>
                  <a:srgbClr val="6F2529"/>
                </a:solidFill>
              </a:rPr>
              <a:t>(Index locking and predicate locking).</a:t>
            </a:r>
            <a:endParaRPr lang="en-US" altLang="en-US" sz="20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60160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Predicate Locking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Implicitly lock all records (also new) that satisfy a logical predicate</a:t>
            </a:r>
          </a:p>
          <a:p>
            <a:pPr lvl="1"/>
            <a:r>
              <a:rPr lang="en-US" altLang="en-US" sz="2800" dirty="0"/>
              <a:t>I.e., rating=1 or rating=2.</a:t>
            </a:r>
          </a:p>
          <a:p>
            <a:endParaRPr lang="en-US" altLang="en-US" dirty="0"/>
          </a:p>
          <a:p>
            <a:r>
              <a:rPr lang="en-US" altLang="en-US" dirty="0"/>
              <a:t>How would you implement predicate locking?</a:t>
            </a:r>
          </a:p>
          <a:p>
            <a:pPr lvl="1"/>
            <a:r>
              <a:rPr lang="en-US" altLang="en-US" sz="3200" dirty="0"/>
              <a:t>Very expensive</a:t>
            </a:r>
            <a:endParaRPr lang="en-US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5670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 of transactions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A </a:t>
            </a:r>
            <a:r>
              <a:rPr lang="en-US" dirty="0">
                <a:solidFill>
                  <a:srgbClr val="6F2529"/>
                </a:solidFill>
              </a:rPr>
              <a:t>transaction (</a:t>
            </a:r>
            <a:r>
              <a:rPr lang="en-US" dirty="0" err="1">
                <a:solidFill>
                  <a:srgbClr val="6F2529"/>
                </a:solidFill>
              </a:rPr>
              <a:t>txn</a:t>
            </a:r>
            <a:r>
              <a:rPr lang="en-US" dirty="0">
                <a:solidFill>
                  <a:srgbClr val="6F2529"/>
                </a:solidFill>
              </a:rPr>
              <a:t>, or </a:t>
            </a:r>
            <a:r>
              <a:rPr lang="en-US" dirty="0" err="1">
                <a:solidFill>
                  <a:srgbClr val="6F2529"/>
                </a:solidFill>
              </a:rPr>
              <a:t>Xact</a:t>
            </a:r>
            <a:r>
              <a:rPr lang="en-US" dirty="0">
                <a:solidFill>
                  <a:srgbClr val="6F2529"/>
                </a:solidFill>
              </a:rPr>
              <a:t>) </a:t>
            </a:r>
            <a:r>
              <a:rPr lang="en-US" dirty="0"/>
              <a:t>is a sequence of </a:t>
            </a:r>
            <a:br>
              <a:rPr lang="en-US" dirty="0"/>
            </a:br>
            <a:r>
              <a:rPr lang="en-US" dirty="0">
                <a:solidFill>
                  <a:srgbClr val="6F2529"/>
                </a:solidFill>
              </a:rPr>
              <a:t>actions</a:t>
            </a:r>
            <a:r>
              <a:rPr lang="en-US" dirty="0"/>
              <a:t> that are executed on a shared database to perform some higher-level function. </a:t>
            </a:r>
          </a:p>
          <a:p>
            <a:pPr marL="0" indent="0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Transactions are </a:t>
            </a:r>
            <a:r>
              <a:rPr lang="en-US" dirty="0">
                <a:solidFill>
                  <a:srgbClr val="6F2529"/>
                </a:solidFill>
              </a:rPr>
              <a:t>the basic unit of change </a:t>
            </a:r>
            <a:r>
              <a:rPr lang="en-US" dirty="0"/>
              <a:t>in </a:t>
            </a:r>
            <a:br>
              <a:rPr lang="en-US" dirty="0"/>
            </a:br>
            <a:r>
              <a:rPr lang="en-US" dirty="0"/>
              <a:t>the DBMS. No partial </a:t>
            </a:r>
            <a:r>
              <a:rPr lang="en-US" dirty="0" err="1"/>
              <a:t>txns</a:t>
            </a:r>
            <a:r>
              <a:rPr lang="en-US" dirty="0"/>
              <a:t> are allowed.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5031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Index Locking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66800"/>
            <a:ext cx="8435280" cy="5098504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T1 locks the index pages containing the data entries with </a:t>
            </a:r>
            <a:r>
              <a:rPr lang="en-US" altLang="en-US" i="1" dirty="0"/>
              <a:t>rating</a:t>
            </a:r>
            <a:r>
              <a:rPr lang="en-US" altLang="en-US" dirty="0"/>
              <a:t> = 1 and </a:t>
            </a:r>
            <a:r>
              <a:rPr lang="en-US" altLang="en-US" i="1" dirty="0"/>
              <a:t>rating</a:t>
            </a:r>
            <a:r>
              <a:rPr lang="en-US" altLang="en-US" dirty="0"/>
              <a:t> = 2.</a:t>
            </a:r>
          </a:p>
          <a:p>
            <a:pPr lvl="1"/>
            <a:r>
              <a:rPr lang="en-US" altLang="en-US" sz="2800" dirty="0"/>
              <a:t>Index needs to be updated after the insert </a:t>
            </a:r>
            <a:r>
              <a:rPr lang="en-US" altLang="en-US" sz="2800" dirty="0">
                <a:sym typeface="Wingdings"/>
              </a:rPr>
              <a:t> will fail if locked</a:t>
            </a:r>
          </a:p>
          <a:p>
            <a:pPr lvl="1"/>
            <a:r>
              <a:rPr lang="en-US" altLang="en-US" sz="2800" dirty="0"/>
              <a:t>If there are no records with rating = 1, T1 must lock the index page where such a data entry would be, if it existed!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Special case of predicate locking </a:t>
            </a:r>
            <a:r>
              <a:rPr lang="mr-IN" altLang="en-US" dirty="0"/>
              <a:t>–</a:t>
            </a:r>
            <a:r>
              <a:rPr lang="en-US" altLang="en-US" dirty="0"/>
              <a:t> more efficient implementation.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Are 2PL protocols always good?</a:t>
            </a:r>
          </a:p>
        </p:txBody>
      </p:sp>
      <p:sp>
        <p:nvSpPr>
          <p:cNvPr id="63491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0" y="1219200"/>
            <a:ext cx="9144000" cy="550227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Locking: Conservative approach in which conflicts </a:t>
            </a:r>
            <a:r>
              <a:rPr lang="en-US" altLang="en-US" dirty="0">
                <a:solidFill>
                  <a:srgbClr val="6F2529"/>
                </a:solidFill>
              </a:rPr>
              <a:t>are prevented</a:t>
            </a:r>
            <a:r>
              <a:rPr lang="en-US" altLang="en-US" dirty="0"/>
              <a:t>.</a:t>
            </a:r>
          </a:p>
          <a:p>
            <a:r>
              <a:rPr lang="en-US" altLang="en-US" dirty="0"/>
              <a:t>Disadvantages</a:t>
            </a:r>
          </a:p>
          <a:p>
            <a:pPr lvl="1"/>
            <a:r>
              <a:rPr lang="en-US" altLang="en-US" sz="2800" dirty="0"/>
              <a:t>Lock management overhead.</a:t>
            </a:r>
          </a:p>
          <a:p>
            <a:pPr lvl="1"/>
            <a:r>
              <a:rPr lang="en-US" altLang="en-US" sz="2800" dirty="0"/>
              <a:t>Deadlock detection/resolution.</a:t>
            </a:r>
          </a:p>
          <a:p>
            <a:pPr lvl="1"/>
            <a:r>
              <a:rPr lang="en-US" altLang="en-US" sz="2800" dirty="0"/>
              <a:t>Lock contention for heavily used objects.</a:t>
            </a:r>
          </a:p>
          <a:p>
            <a:r>
              <a:rPr lang="en-US" altLang="en-US" dirty="0"/>
              <a:t>If conflicts are rare, gain concurrency by not locking, and instead checking for conflicts before </a:t>
            </a:r>
            <a:r>
              <a:rPr lang="en-US" altLang="en-US" dirty="0" err="1"/>
              <a:t>txns</a:t>
            </a:r>
            <a:r>
              <a:rPr lang="en-US" altLang="en-US" dirty="0"/>
              <a:t> commit </a:t>
            </a:r>
          </a:p>
          <a:p>
            <a:pPr lvl="1"/>
            <a:r>
              <a:rPr lang="en-US" altLang="en-US" i="1" dirty="0"/>
              <a:t>more on the other side part</a:t>
            </a:r>
            <a:r>
              <a:rPr lang="en-US" altLang="en-US" dirty="0"/>
              <a:t> </a:t>
            </a:r>
            <a:r>
              <a:rPr lang="en-US" altLang="en-US" i="1" dirty="0"/>
              <a:t>of the lesson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4082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Describing transactions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600" dirty="0"/>
              <a:t>Different transaction models</a:t>
            </a:r>
            <a:endParaRPr lang="en-US" dirty="0"/>
          </a:p>
          <a:p>
            <a:r>
              <a:rPr lang="en-US" dirty="0"/>
              <a:t>Flat </a:t>
            </a:r>
            <a:r>
              <a:rPr lang="en-US" dirty="0" err="1"/>
              <a:t>txns</a:t>
            </a:r>
            <a:endParaRPr lang="en-US" dirty="0"/>
          </a:p>
          <a:p>
            <a:r>
              <a:rPr lang="en-US" dirty="0"/>
              <a:t>Flat </a:t>
            </a:r>
            <a:r>
              <a:rPr lang="en-US" dirty="0" err="1"/>
              <a:t>txns</a:t>
            </a:r>
            <a:r>
              <a:rPr lang="en-US" dirty="0"/>
              <a:t> with </a:t>
            </a:r>
            <a:r>
              <a:rPr lang="en-US" dirty="0" err="1"/>
              <a:t>savepoints</a:t>
            </a:r>
            <a:endParaRPr lang="en-US" dirty="0"/>
          </a:p>
          <a:p>
            <a:r>
              <a:rPr lang="en-US" dirty="0"/>
              <a:t>Chained </a:t>
            </a:r>
            <a:r>
              <a:rPr lang="en-US" dirty="0" err="1"/>
              <a:t>txns</a:t>
            </a:r>
            <a:endParaRPr lang="en-US" dirty="0"/>
          </a:p>
          <a:p>
            <a:r>
              <a:rPr lang="en-US" dirty="0"/>
              <a:t>Nested </a:t>
            </a:r>
            <a:r>
              <a:rPr lang="en-US" dirty="0" err="1"/>
              <a:t>txns</a:t>
            </a:r>
            <a:endParaRPr lang="en-US" dirty="0"/>
          </a:p>
          <a:p>
            <a:r>
              <a:rPr lang="en-US" dirty="0"/>
              <a:t>Saga </a:t>
            </a:r>
            <a:r>
              <a:rPr lang="en-US" dirty="0" err="1"/>
              <a:t>txns</a:t>
            </a:r>
            <a:endParaRPr lang="en-US" dirty="0"/>
          </a:p>
          <a:p>
            <a:r>
              <a:rPr lang="en-US" dirty="0"/>
              <a:t>Compensating </a:t>
            </a:r>
            <a:r>
              <a:rPr lang="en-US" dirty="0" err="1"/>
              <a:t>txns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5716191"/>
            <a:ext cx="9144000" cy="112474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Commercial DBMS do not support all models!</a:t>
            </a:r>
          </a:p>
        </p:txBody>
      </p:sp>
    </p:spTree>
    <p:extLst>
      <p:ext uri="{BB962C8B-B14F-4D97-AF65-F5344CB8AC3E}">
        <p14:creationId xmlns:p14="http://schemas.microsoft.com/office/powerpoint/2010/main" val="128042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Flat Transactions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1"/>
            <a:ext cx="8229600" cy="1849760"/>
          </a:xfrm>
        </p:spPr>
        <p:txBody>
          <a:bodyPr/>
          <a:lstStyle/>
          <a:p>
            <a:r>
              <a:rPr lang="en-US" dirty="0"/>
              <a:t>The standard </a:t>
            </a:r>
            <a:r>
              <a:rPr lang="en-US" dirty="0" err="1"/>
              <a:t>txn</a:t>
            </a:r>
            <a:r>
              <a:rPr lang="en-US" dirty="0"/>
              <a:t> model</a:t>
            </a:r>
          </a:p>
          <a:p>
            <a:pPr lvl="1"/>
            <a:r>
              <a:rPr lang="en-US" dirty="0"/>
              <a:t>Starts with </a:t>
            </a:r>
            <a:r>
              <a:rPr lang="en-US" dirty="0">
                <a:solidFill>
                  <a:srgbClr val="6F2529"/>
                </a:solidFill>
              </a:rPr>
              <a:t>BEGIN</a:t>
            </a:r>
          </a:p>
          <a:p>
            <a:pPr lvl="1"/>
            <a:r>
              <a:rPr lang="en-US" dirty="0"/>
              <a:t>One or more actions</a:t>
            </a:r>
          </a:p>
          <a:p>
            <a:pPr lvl="1"/>
            <a:r>
              <a:rPr lang="en-US" dirty="0"/>
              <a:t>Completes with </a:t>
            </a:r>
            <a:r>
              <a:rPr lang="en-US" dirty="0">
                <a:solidFill>
                  <a:srgbClr val="6F2529"/>
                </a:solidFill>
              </a:rPr>
              <a:t>COMMIT</a:t>
            </a:r>
            <a:r>
              <a:rPr lang="en-US" dirty="0"/>
              <a:t> or </a:t>
            </a:r>
            <a:r>
              <a:rPr lang="en-US" dirty="0">
                <a:solidFill>
                  <a:srgbClr val="6F2529"/>
                </a:solidFill>
              </a:rPr>
              <a:t>ROLLBACK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27584" y="3861048"/>
            <a:ext cx="1592560" cy="20882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968426" y="4005064"/>
            <a:ext cx="1296144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7" name="Rectangle 6"/>
          <p:cNvSpPr/>
          <p:nvPr/>
        </p:nvSpPr>
        <p:spPr>
          <a:xfrm>
            <a:off x="968426" y="4487656"/>
            <a:ext cx="1296144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</a:t>
            </a:r>
          </a:p>
        </p:txBody>
      </p:sp>
      <p:sp>
        <p:nvSpPr>
          <p:cNvPr id="8" name="Rectangle 7"/>
          <p:cNvSpPr/>
          <p:nvPr/>
        </p:nvSpPr>
        <p:spPr>
          <a:xfrm>
            <a:off x="968426" y="4970248"/>
            <a:ext cx="1296144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</a:t>
            </a:r>
          </a:p>
        </p:txBody>
      </p:sp>
      <p:sp>
        <p:nvSpPr>
          <p:cNvPr id="9" name="Rectangle 8"/>
          <p:cNvSpPr/>
          <p:nvPr/>
        </p:nvSpPr>
        <p:spPr>
          <a:xfrm>
            <a:off x="968426" y="5452840"/>
            <a:ext cx="1296144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COMMIT</a:t>
            </a:r>
          </a:p>
        </p:txBody>
      </p:sp>
      <p:sp>
        <p:nvSpPr>
          <p:cNvPr id="10" name="Rectangle 9"/>
          <p:cNvSpPr/>
          <p:nvPr/>
        </p:nvSpPr>
        <p:spPr>
          <a:xfrm>
            <a:off x="4788024" y="3861048"/>
            <a:ext cx="1765176" cy="208823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928866" y="4005064"/>
            <a:ext cx="151534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928866" y="4487656"/>
            <a:ext cx="151534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READ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928866" y="4970248"/>
            <a:ext cx="151534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928866" y="5452840"/>
            <a:ext cx="1515342" cy="36004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ROLLBACK</a:t>
            </a:r>
          </a:p>
        </p:txBody>
      </p:sp>
    </p:spTree>
    <p:extLst>
      <p:ext uri="{BB962C8B-B14F-4D97-AF65-F5344CB8AC3E}">
        <p14:creationId xmlns:p14="http://schemas.microsoft.com/office/powerpoint/2010/main" val="1712812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flat </a:t>
            </a:r>
            <a:r>
              <a:rPr lang="en-US" dirty="0" err="1"/>
              <a:t>txns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It’s all or nothing </a:t>
            </a:r>
            <a:r>
              <a:rPr lang="mr-IN" dirty="0"/>
              <a:t>–</a:t>
            </a:r>
            <a:r>
              <a:rPr lang="en-US" dirty="0"/>
              <a:t> coarse-grained granularity!</a:t>
            </a:r>
          </a:p>
          <a:p>
            <a:pPr lvl="1"/>
            <a:r>
              <a:rPr lang="en-US" dirty="0"/>
              <a:t>Commit all, or rollback all</a:t>
            </a:r>
          </a:p>
          <a:p>
            <a:pPr lvl="1"/>
            <a:r>
              <a:rPr lang="en-US" dirty="0"/>
              <a:t>No partial rollbacks!</a:t>
            </a:r>
          </a:p>
          <a:p>
            <a:r>
              <a:rPr lang="en-US" dirty="0"/>
              <a:t>If DBMS fails, all work is lost</a:t>
            </a:r>
          </a:p>
          <a:p>
            <a:pPr lvl="1"/>
            <a:r>
              <a:rPr lang="en-US" dirty="0"/>
              <a:t>Think of updating millions of tuples!</a:t>
            </a:r>
          </a:p>
          <a:p>
            <a:pPr lvl="1"/>
            <a:r>
              <a:rPr lang="en-US" dirty="0"/>
              <a:t>Still, will not lose old data </a:t>
            </a:r>
            <a:r>
              <a:rPr lang="mr-IN" dirty="0"/>
              <a:t>–</a:t>
            </a:r>
            <a:r>
              <a:rPr lang="en-US" dirty="0"/>
              <a:t> the D in ACID!</a:t>
            </a:r>
          </a:p>
          <a:p>
            <a:r>
              <a:rPr lang="en-US" dirty="0"/>
              <a:t>Each </a:t>
            </a:r>
            <a:r>
              <a:rPr lang="en-US" dirty="0" err="1"/>
              <a:t>txn</a:t>
            </a:r>
            <a:r>
              <a:rPr lang="en-US" dirty="0"/>
              <a:t> takes place at a single point in time</a:t>
            </a:r>
          </a:p>
          <a:p>
            <a:pPr lvl="1"/>
            <a:r>
              <a:rPr lang="en-US" dirty="0"/>
              <a:t>Actions need to be predefined when transaction starts!</a:t>
            </a:r>
          </a:p>
          <a:p>
            <a:pPr lvl="1"/>
            <a:r>
              <a:rPr lang="en-US" dirty="0"/>
              <a:t>Cannot interrupt, ask the user, and then continue the </a:t>
            </a:r>
            <a:r>
              <a:rPr lang="en-US" dirty="0" err="1"/>
              <a:t>tnx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8783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374" y="4956745"/>
            <a:ext cx="2072369" cy="13814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Limitations of flat </a:t>
            </a:r>
            <a:r>
              <a:rPr lang="en-US" dirty="0" err="1"/>
              <a:t>txns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1"/>
            <a:ext cx="8229600" cy="3937992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Applications limited by flat </a:t>
            </a:r>
            <a:r>
              <a:rPr lang="en-US" sz="2800" dirty="0" err="1"/>
              <a:t>txns</a:t>
            </a:r>
            <a:endParaRPr lang="en-US" sz="2800" dirty="0"/>
          </a:p>
          <a:p>
            <a:r>
              <a:rPr lang="en-US" sz="2800" dirty="0"/>
              <a:t>Multi-stage planning</a:t>
            </a:r>
          </a:p>
          <a:p>
            <a:pPr lvl="1"/>
            <a:r>
              <a:rPr lang="en-US" sz="2000" dirty="0"/>
              <a:t>Not all applications know a priori all actions</a:t>
            </a:r>
          </a:p>
          <a:p>
            <a:pPr lvl="1"/>
            <a:r>
              <a:rPr lang="en-US" sz="2000" dirty="0"/>
              <a:t>E.g., book a trip (flight, train, hotel, </a:t>
            </a:r>
            <a:r>
              <a:rPr lang="mr-IN" sz="2000" dirty="0"/>
              <a:t>…</a:t>
            </a:r>
            <a:r>
              <a:rPr lang="en-US" sz="2000" dirty="0"/>
              <a:t>)</a:t>
            </a:r>
          </a:p>
          <a:p>
            <a:r>
              <a:rPr lang="en-US" sz="2800" dirty="0"/>
              <a:t>Bulk updates</a:t>
            </a:r>
            <a:endParaRPr lang="en-US" sz="2000" dirty="0"/>
          </a:p>
          <a:p>
            <a:pPr lvl="1"/>
            <a:r>
              <a:rPr lang="en-US" sz="2000" dirty="0"/>
              <a:t>How to update 1 billion records</a:t>
            </a:r>
          </a:p>
          <a:p>
            <a:pPr lvl="2"/>
            <a:r>
              <a:rPr lang="en-US" sz="2000" dirty="0"/>
              <a:t>In the presence of failures</a:t>
            </a:r>
          </a:p>
          <a:p>
            <a:pPr lvl="3"/>
            <a:r>
              <a:rPr lang="en-US" sz="2000" dirty="0"/>
              <a:t>And without locking the entire database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123727" y="5042793"/>
            <a:ext cx="67188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note that online banking will be unavailable </a:t>
            </a:r>
          </a:p>
          <a:p>
            <a:r>
              <a:rPr lang="en-US" dirty="0"/>
              <a:t>next Sunday, between 03:00 and 05:00 for </a:t>
            </a:r>
            <a:br>
              <a:rPr lang="en-US" dirty="0"/>
            </a:br>
            <a:r>
              <a:rPr lang="en-US" dirty="0"/>
              <a:t>maintenance. We apologize for any inconvenience.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179512" y="4997379"/>
            <a:ext cx="8820472" cy="1340768"/>
          </a:xfrm>
          <a:prstGeom prst="round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827584" y="4581128"/>
            <a:ext cx="73669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Sometimes, bulk updates have a huge impact!</a:t>
            </a:r>
          </a:p>
        </p:txBody>
      </p:sp>
    </p:spTree>
    <p:extLst>
      <p:ext uri="{BB962C8B-B14F-4D97-AF65-F5344CB8AC3E}">
        <p14:creationId xmlns:p14="http://schemas.microsoft.com/office/powerpoint/2010/main" val="1960325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1"/>
      <p:bldP spid="7" grpId="1" animBg="1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</a:t>
            </a:r>
            <a:r>
              <a:rPr lang="en-US" dirty="0" err="1"/>
              <a:t>savepoints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Savepoint</a:t>
            </a:r>
            <a:r>
              <a:rPr lang="en-US" dirty="0"/>
              <a:t>: Save the current state of processing for the </a:t>
            </a:r>
            <a:r>
              <a:rPr lang="en-US" dirty="0" err="1"/>
              <a:t>txn</a:t>
            </a:r>
            <a:r>
              <a:rPr lang="en-US" dirty="0"/>
              <a:t> and provide a handle for the application to refer to that </a:t>
            </a:r>
            <a:r>
              <a:rPr lang="en-US" dirty="0" err="1"/>
              <a:t>savepoint</a:t>
            </a:r>
            <a:endParaRPr lang="en-US" dirty="0"/>
          </a:p>
          <a:p>
            <a:endParaRPr lang="en-US" dirty="0"/>
          </a:p>
          <a:p>
            <a:r>
              <a:rPr lang="en-US" dirty="0"/>
              <a:t>ROLLBACK</a:t>
            </a:r>
          </a:p>
          <a:p>
            <a:pPr lvl="1"/>
            <a:r>
              <a:rPr lang="en-US" sz="2800" dirty="0"/>
              <a:t>Revert all changes back to the state of the </a:t>
            </a:r>
            <a:r>
              <a:rPr lang="en-US" sz="2800" dirty="0" err="1"/>
              <a:t>savepoint</a:t>
            </a:r>
            <a:endParaRPr lang="en-US" sz="2800" dirty="0"/>
          </a:p>
          <a:p>
            <a:r>
              <a:rPr lang="en-US" dirty="0"/>
              <a:t>RELEASE</a:t>
            </a:r>
          </a:p>
          <a:p>
            <a:pPr lvl="1"/>
            <a:r>
              <a:rPr lang="en-US" sz="2800" dirty="0"/>
              <a:t>Destroy a previously-defined </a:t>
            </a:r>
            <a:r>
              <a:rPr lang="en-US" sz="2800" dirty="0" err="1"/>
              <a:t>savepoint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914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</a:t>
            </a:r>
            <a:r>
              <a:rPr lang="en-US" dirty="0" err="1"/>
              <a:t>savepoints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64094" y="1770521"/>
            <a:ext cx="2523730" cy="359275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4936" y="1914537"/>
            <a:ext cx="223887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7" name="Rectangle 6"/>
          <p:cNvSpPr/>
          <p:nvPr/>
        </p:nvSpPr>
        <p:spPr>
          <a:xfrm>
            <a:off x="604936" y="2397129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WRITE(A)</a:t>
            </a:r>
          </a:p>
        </p:txBody>
      </p:sp>
      <p:sp>
        <p:nvSpPr>
          <p:cNvPr id="8" name="Rectangle 7"/>
          <p:cNvSpPr/>
          <p:nvPr/>
        </p:nvSpPr>
        <p:spPr>
          <a:xfrm>
            <a:off x="604936" y="2879721"/>
            <a:ext cx="2238872" cy="3600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SAVEPOINT 1</a:t>
            </a:r>
          </a:p>
        </p:txBody>
      </p:sp>
      <p:sp>
        <p:nvSpPr>
          <p:cNvPr id="9" name="Rectangle 8"/>
          <p:cNvSpPr/>
          <p:nvPr/>
        </p:nvSpPr>
        <p:spPr>
          <a:xfrm>
            <a:off x="604936" y="3362313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WRITE(B)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4936" y="3844905"/>
            <a:ext cx="2238872" cy="3600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ROLLBACK TO 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4936" y="4327497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WRITE(C)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04936" y="4810089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COMMIT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272343" y="1340768"/>
            <a:ext cx="995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Txn</a:t>
            </a:r>
            <a:r>
              <a:rPr lang="en-US" dirty="0"/>
              <a:t> #1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107504" y="1914537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107504" y="2402709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107504" y="2890881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107504" y="3379053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107504" y="3867225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125772" y="4355397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135163" y="4843570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351738" y="1340768"/>
            <a:ext cx="1724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Savepoint#1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563888" y="1914537"/>
            <a:ext cx="1224136" cy="13363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779912" y="2489230"/>
            <a:ext cx="792088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2843808" y="2577149"/>
            <a:ext cx="720080" cy="0"/>
          </a:xfrm>
          <a:prstGeom prst="line">
            <a:avLst/>
          </a:prstGeom>
          <a:ln w="381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007922" y="2275501"/>
            <a:ext cx="1724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Savepoint#2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220072" y="2849270"/>
            <a:ext cx="1224136" cy="13363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2843808" y="3517461"/>
            <a:ext cx="2376264" cy="0"/>
          </a:xfrm>
          <a:prstGeom prst="line">
            <a:avLst/>
          </a:prstGeom>
          <a:ln w="381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520090" y="3275041"/>
            <a:ext cx="1724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Savepoint#3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732240" y="3848810"/>
            <a:ext cx="1224136" cy="13363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/>
          <p:nvPr/>
        </p:nvCxnSpPr>
        <p:spPr>
          <a:xfrm>
            <a:off x="2843808" y="4499177"/>
            <a:ext cx="3888432" cy="1"/>
          </a:xfrm>
          <a:prstGeom prst="line">
            <a:avLst/>
          </a:prstGeom>
          <a:ln w="381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5452371" y="3319617"/>
            <a:ext cx="792088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6948264" y="4305129"/>
            <a:ext cx="792088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37" name="Rectangle 36"/>
          <p:cNvSpPr/>
          <p:nvPr/>
        </p:nvSpPr>
        <p:spPr>
          <a:xfrm>
            <a:off x="5428824" y="2778991"/>
            <a:ext cx="80663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cap="none" spc="0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X</a:t>
            </a:r>
            <a:endParaRPr lang="en-US" sz="8800" b="1" cap="none" spc="0" dirty="0">
              <a:ln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34" name="Content Placeholder 2"/>
          <p:cNvSpPr>
            <a:spLocks noGrp="1"/>
          </p:cNvSpPr>
          <p:nvPr>
            <p:ph idx="1"/>
          </p:nvPr>
        </p:nvSpPr>
        <p:spPr>
          <a:xfrm>
            <a:off x="593098" y="5819592"/>
            <a:ext cx="8229600" cy="468658"/>
          </a:xfrm>
        </p:spPr>
        <p:txBody>
          <a:bodyPr/>
          <a:lstStyle/>
          <a:p>
            <a:pPr marL="0" indent="0" algn="ctr">
              <a:buNone/>
            </a:pPr>
            <a:r>
              <a:rPr lang="en-US"/>
              <a:t>What will commit write?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18229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1" grpId="0"/>
      <p:bldP spid="22" grpId="0" animBg="1"/>
      <p:bldP spid="23" grpId="0" animBg="1"/>
      <p:bldP spid="26" grpId="0"/>
      <p:bldP spid="27" grpId="0" animBg="1"/>
      <p:bldP spid="30" grpId="0"/>
      <p:bldP spid="31" grpId="0" animBg="1"/>
      <p:bldP spid="35" grpId="0" animBg="1"/>
      <p:bldP spid="36" grpId="0" animBg="1"/>
      <p:bldP spid="37" grpId="0"/>
      <p:bldP spid="34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</a:t>
            </a:r>
            <a:r>
              <a:rPr lang="en-US" dirty="0" err="1"/>
              <a:t>savepoints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64094" y="1338472"/>
            <a:ext cx="2523730" cy="538300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04936" y="1482489"/>
            <a:ext cx="223887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7" name="Rectangle 6"/>
          <p:cNvSpPr/>
          <p:nvPr/>
        </p:nvSpPr>
        <p:spPr>
          <a:xfrm>
            <a:off x="604936" y="1967658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WRITE(A)</a:t>
            </a:r>
          </a:p>
        </p:txBody>
      </p:sp>
      <p:sp>
        <p:nvSpPr>
          <p:cNvPr id="8" name="Rectangle 7"/>
          <p:cNvSpPr/>
          <p:nvPr/>
        </p:nvSpPr>
        <p:spPr>
          <a:xfrm>
            <a:off x="604936" y="2452827"/>
            <a:ext cx="2238872" cy="3600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SAVEPOINT 1</a:t>
            </a:r>
          </a:p>
        </p:txBody>
      </p:sp>
      <p:sp>
        <p:nvSpPr>
          <p:cNvPr id="9" name="Rectangle 8"/>
          <p:cNvSpPr/>
          <p:nvPr/>
        </p:nvSpPr>
        <p:spPr>
          <a:xfrm>
            <a:off x="604936" y="2937996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WRITE(B)</a:t>
            </a:r>
          </a:p>
        </p:txBody>
      </p:sp>
      <p:sp>
        <p:nvSpPr>
          <p:cNvPr id="10" name="Rectangle 9"/>
          <p:cNvSpPr/>
          <p:nvPr/>
        </p:nvSpPr>
        <p:spPr>
          <a:xfrm>
            <a:off x="604936" y="3423165"/>
            <a:ext cx="2238872" cy="3600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SAVEPOINT 2</a:t>
            </a:r>
          </a:p>
        </p:txBody>
      </p:sp>
      <p:sp>
        <p:nvSpPr>
          <p:cNvPr id="11" name="Rectangle 10"/>
          <p:cNvSpPr/>
          <p:nvPr/>
        </p:nvSpPr>
        <p:spPr>
          <a:xfrm>
            <a:off x="604936" y="3908334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WRITE(C)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72343" y="908720"/>
            <a:ext cx="995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Txn</a:t>
            </a:r>
            <a:r>
              <a:rPr lang="en-US" dirty="0"/>
              <a:t> #1</a:t>
            </a:r>
          </a:p>
        </p:txBody>
      </p:sp>
      <p:sp>
        <p:nvSpPr>
          <p:cNvPr id="14" name="Right Arrow 13"/>
          <p:cNvSpPr/>
          <p:nvPr/>
        </p:nvSpPr>
        <p:spPr>
          <a:xfrm>
            <a:off x="107504" y="1482489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Arrow 14"/>
          <p:cNvSpPr/>
          <p:nvPr/>
        </p:nvSpPr>
        <p:spPr>
          <a:xfrm>
            <a:off x="107504" y="1970661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ight Arrow 15"/>
          <p:cNvSpPr/>
          <p:nvPr/>
        </p:nvSpPr>
        <p:spPr>
          <a:xfrm>
            <a:off x="107504" y="2458833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/>
          <p:cNvSpPr/>
          <p:nvPr/>
        </p:nvSpPr>
        <p:spPr>
          <a:xfrm>
            <a:off x="107504" y="2947005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/>
          <p:cNvSpPr/>
          <p:nvPr/>
        </p:nvSpPr>
        <p:spPr>
          <a:xfrm>
            <a:off x="107504" y="3435177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107504" y="3923349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>
            <a:off x="107504" y="4411522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3351738" y="908720"/>
            <a:ext cx="1724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Savepoint#1</a:t>
            </a:r>
          </a:p>
        </p:txBody>
      </p:sp>
      <p:sp>
        <p:nvSpPr>
          <p:cNvPr id="22" name="Rectangle 21"/>
          <p:cNvSpPr/>
          <p:nvPr/>
        </p:nvSpPr>
        <p:spPr>
          <a:xfrm>
            <a:off x="3563888" y="1482489"/>
            <a:ext cx="1224136" cy="13363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3779912" y="2057182"/>
            <a:ext cx="792088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cxnSp>
        <p:nvCxnSpPr>
          <p:cNvPr id="25" name="Straight Connector 24"/>
          <p:cNvCxnSpPr/>
          <p:nvPr/>
        </p:nvCxnSpPr>
        <p:spPr>
          <a:xfrm>
            <a:off x="2843808" y="2145101"/>
            <a:ext cx="720080" cy="0"/>
          </a:xfrm>
          <a:prstGeom prst="line">
            <a:avLst/>
          </a:prstGeom>
          <a:ln w="381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5007922" y="1843453"/>
            <a:ext cx="1724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Savepoint#2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220072" y="2417222"/>
            <a:ext cx="1224136" cy="13363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/>
          <p:cNvCxnSpPr/>
          <p:nvPr/>
        </p:nvCxnSpPr>
        <p:spPr>
          <a:xfrm flipV="1">
            <a:off x="2843808" y="3085413"/>
            <a:ext cx="2376264" cy="0"/>
          </a:xfrm>
          <a:prstGeom prst="line">
            <a:avLst/>
          </a:prstGeom>
          <a:ln w="381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6520090" y="2842993"/>
            <a:ext cx="17243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Savepoint#3</a:t>
            </a:r>
          </a:p>
        </p:txBody>
      </p:sp>
      <p:sp>
        <p:nvSpPr>
          <p:cNvPr id="31" name="Rectangle 30"/>
          <p:cNvSpPr/>
          <p:nvPr/>
        </p:nvSpPr>
        <p:spPr>
          <a:xfrm>
            <a:off x="6732240" y="3416762"/>
            <a:ext cx="1224136" cy="13363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/>
          <p:nvPr/>
        </p:nvCxnSpPr>
        <p:spPr>
          <a:xfrm>
            <a:off x="2843808" y="4067129"/>
            <a:ext cx="3888432" cy="1"/>
          </a:xfrm>
          <a:prstGeom prst="line">
            <a:avLst/>
          </a:prstGeom>
          <a:ln w="381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/>
          <p:cNvSpPr/>
          <p:nvPr/>
        </p:nvSpPr>
        <p:spPr>
          <a:xfrm>
            <a:off x="5452371" y="2887569"/>
            <a:ext cx="792088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B</a:t>
            </a:r>
            <a:endParaRPr lang="en-US" dirty="0"/>
          </a:p>
        </p:txBody>
      </p:sp>
      <p:sp>
        <p:nvSpPr>
          <p:cNvPr id="36" name="Rectangle 35"/>
          <p:cNvSpPr/>
          <p:nvPr/>
        </p:nvSpPr>
        <p:spPr>
          <a:xfrm>
            <a:off x="6948264" y="3873081"/>
            <a:ext cx="792088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04936" y="4393503"/>
            <a:ext cx="2238872" cy="3600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SAVEPOINT 3</a:t>
            </a:r>
          </a:p>
        </p:txBody>
      </p:sp>
      <p:sp>
        <p:nvSpPr>
          <p:cNvPr id="34" name="Rectangle 33"/>
          <p:cNvSpPr/>
          <p:nvPr/>
        </p:nvSpPr>
        <p:spPr>
          <a:xfrm>
            <a:off x="604936" y="4878672"/>
            <a:ext cx="2238872" cy="3600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RELEASE 2</a:t>
            </a:r>
          </a:p>
        </p:txBody>
      </p:sp>
      <p:sp>
        <p:nvSpPr>
          <p:cNvPr id="38" name="Rectangle 37"/>
          <p:cNvSpPr/>
          <p:nvPr/>
        </p:nvSpPr>
        <p:spPr>
          <a:xfrm>
            <a:off x="611868" y="5363841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WRITE(D)</a:t>
            </a:r>
          </a:p>
        </p:txBody>
      </p:sp>
      <p:sp>
        <p:nvSpPr>
          <p:cNvPr id="39" name="Rectangle 38"/>
          <p:cNvSpPr/>
          <p:nvPr/>
        </p:nvSpPr>
        <p:spPr>
          <a:xfrm>
            <a:off x="604953" y="5849008"/>
            <a:ext cx="2238872" cy="360040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ROLLBACK TO 3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7628942" y="4479503"/>
            <a:ext cx="9557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en-US" dirty="0"/>
              <a:t>#4</a:t>
            </a:r>
          </a:p>
        </p:txBody>
      </p:sp>
      <p:sp>
        <p:nvSpPr>
          <p:cNvPr id="41" name="Rectangle 40"/>
          <p:cNvSpPr/>
          <p:nvPr/>
        </p:nvSpPr>
        <p:spPr>
          <a:xfrm>
            <a:off x="7841092" y="4885734"/>
            <a:ext cx="1224136" cy="133638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/>
          <p:cNvSpPr/>
          <p:nvPr/>
        </p:nvSpPr>
        <p:spPr>
          <a:xfrm>
            <a:off x="8057116" y="5342053"/>
            <a:ext cx="792088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D</a:t>
            </a:r>
          </a:p>
        </p:txBody>
      </p:sp>
      <p:cxnSp>
        <p:nvCxnSpPr>
          <p:cNvPr id="43" name="Straight Connector 42"/>
          <p:cNvCxnSpPr>
            <a:endCxn id="41" idx="1"/>
          </p:cNvCxnSpPr>
          <p:nvPr/>
        </p:nvCxnSpPr>
        <p:spPr>
          <a:xfrm flipV="1">
            <a:off x="2850740" y="5553926"/>
            <a:ext cx="4990352" cy="7060"/>
          </a:xfrm>
          <a:prstGeom prst="line">
            <a:avLst/>
          </a:prstGeom>
          <a:ln w="381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ight Arrow 43"/>
          <p:cNvSpPr/>
          <p:nvPr/>
        </p:nvSpPr>
        <p:spPr>
          <a:xfrm>
            <a:off x="107504" y="4869160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/>
          <p:cNvSpPr/>
          <p:nvPr/>
        </p:nvSpPr>
        <p:spPr>
          <a:xfrm>
            <a:off x="107504" y="5373216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ight Arrow 45"/>
          <p:cNvSpPr/>
          <p:nvPr/>
        </p:nvSpPr>
        <p:spPr>
          <a:xfrm>
            <a:off x="107504" y="5877272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/>
          <p:cNvGrpSpPr/>
          <p:nvPr/>
        </p:nvGrpSpPr>
        <p:grpSpPr>
          <a:xfrm>
            <a:off x="5034888" y="1772816"/>
            <a:ext cx="1614665" cy="2240959"/>
            <a:chOff x="5034888" y="1772816"/>
            <a:chExt cx="1614665" cy="2240959"/>
          </a:xfrm>
        </p:grpSpPr>
        <p:sp>
          <p:nvSpPr>
            <p:cNvPr id="37" name="Rectangle 36"/>
            <p:cNvSpPr/>
            <p:nvPr/>
          </p:nvSpPr>
          <p:spPr>
            <a:xfrm>
              <a:off x="5168547" y="212662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5480873" y="212662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6105526" y="212662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5793199" y="212662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5148064" y="177281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5460390" y="177281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6085043" y="177281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5772716" y="177281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5168547" y="34290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5480873" y="34290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6105526" y="34290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793199" y="34290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6238863" y="2445691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6238863" y="2993379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5034888" y="2465112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5034888" y="30128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</p:grpSp>
      <p:sp>
        <p:nvSpPr>
          <p:cNvPr id="29" name="TextBox 28"/>
          <p:cNvSpPr txBox="1"/>
          <p:nvPr/>
        </p:nvSpPr>
        <p:spPr>
          <a:xfrm>
            <a:off x="1469525" y="6152749"/>
            <a:ext cx="4683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3200" dirty="0"/>
              <a:t>…</a:t>
            </a:r>
            <a:endParaRPr lang="en-US" dirty="0"/>
          </a:p>
        </p:txBody>
      </p:sp>
      <p:cxnSp>
        <p:nvCxnSpPr>
          <p:cNvPr id="66" name="Elbow Connector 65"/>
          <p:cNvCxnSpPr>
            <a:stCxn id="26" idx="3"/>
          </p:cNvCxnSpPr>
          <p:nvPr/>
        </p:nvCxnSpPr>
        <p:spPr>
          <a:xfrm>
            <a:off x="6732240" y="2074286"/>
            <a:ext cx="650009" cy="915071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7" name="TextBox 66"/>
          <p:cNvSpPr txBox="1"/>
          <p:nvPr/>
        </p:nvSpPr>
        <p:spPr>
          <a:xfrm>
            <a:off x="2802495" y="5810540"/>
            <a:ext cx="6126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???</a:t>
            </a:r>
          </a:p>
        </p:txBody>
      </p:sp>
      <p:cxnSp>
        <p:nvCxnSpPr>
          <p:cNvPr id="68" name="Elbow Connector 67"/>
          <p:cNvCxnSpPr>
            <a:stCxn id="34" idx="3"/>
            <a:endCxn id="27" idx="2"/>
          </p:cNvCxnSpPr>
          <p:nvPr/>
        </p:nvCxnSpPr>
        <p:spPr>
          <a:xfrm flipV="1">
            <a:off x="2843808" y="3753606"/>
            <a:ext cx="2988332" cy="130508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grpSp>
        <p:nvGrpSpPr>
          <p:cNvPr id="73" name="Group 72"/>
          <p:cNvGrpSpPr/>
          <p:nvPr/>
        </p:nvGrpSpPr>
        <p:grpSpPr>
          <a:xfrm>
            <a:off x="6551189" y="2778186"/>
            <a:ext cx="1614665" cy="2240959"/>
            <a:chOff x="5034888" y="1772816"/>
            <a:chExt cx="1614665" cy="2240959"/>
          </a:xfrm>
        </p:grpSpPr>
        <p:sp>
          <p:nvSpPr>
            <p:cNvPr id="74" name="Rectangle 73"/>
            <p:cNvSpPr/>
            <p:nvPr/>
          </p:nvSpPr>
          <p:spPr>
            <a:xfrm>
              <a:off x="5168547" y="212662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75" name="Rectangle 74"/>
            <p:cNvSpPr/>
            <p:nvPr/>
          </p:nvSpPr>
          <p:spPr>
            <a:xfrm>
              <a:off x="5480873" y="212662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6105526" y="212662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77" name="Rectangle 76"/>
            <p:cNvSpPr/>
            <p:nvPr/>
          </p:nvSpPr>
          <p:spPr>
            <a:xfrm>
              <a:off x="5793199" y="212662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48064" y="177281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79" name="Rectangle 78"/>
            <p:cNvSpPr/>
            <p:nvPr/>
          </p:nvSpPr>
          <p:spPr>
            <a:xfrm>
              <a:off x="5460390" y="177281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0" name="Rectangle 79"/>
            <p:cNvSpPr/>
            <p:nvPr/>
          </p:nvSpPr>
          <p:spPr>
            <a:xfrm>
              <a:off x="6085043" y="177281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5772716" y="1772816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5168547" y="34290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3" name="Rectangle 82"/>
            <p:cNvSpPr/>
            <p:nvPr/>
          </p:nvSpPr>
          <p:spPr>
            <a:xfrm>
              <a:off x="5480873" y="34290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6105526" y="34290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5793199" y="34290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6238863" y="2445691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6238863" y="2993379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5034888" y="2465112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034888" y="3012800"/>
              <a:ext cx="410690" cy="58477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3200" b="1" cap="none" spc="0" dirty="0">
                  <a:ln/>
                  <a:solidFill>
                    <a:srgbClr val="FF0000"/>
                  </a:solidFill>
                  <a:effectLst>
                    <a:outerShdw blurRad="38100" dist="19050" dir="2700000" algn="tl" rotWithShape="0">
                      <a:schemeClr val="dk1">
                        <a:lumMod val="50000"/>
                        <a:alpha val="40000"/>
                      </a:schemeClr>
                    </a:outerShdw>
                  </a:effectLst>
                </a:rPr>
                <a:t>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79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  <p:bldP spid="17" grpId="1" animBg="1"/>
      <p:bldP spid="18" grpId="0" animBg="1"/>
      <p:bldP spid="18" grpId="1" animBg="1"/>
      <p:bldP spid="19" grpId="0" animBg="1"/>
      <p:bldP spid="19" grpId="1" animBg="1"/>
      <p:bldP spid="20" grpId="0" animBg="1"/>
      <p:bldP spid="20" grpId="1" animBg="1"/>
      <p:bldP spid="21" grpId="0"/>
      <p:bldP spid="22" grpId="0" animBg="1"/>
      <p:bldP spid="23" grpId="0" animBg="1"/>
      <p:bldP spid="26" grpId="0"/>
      <p:bldP spid="27" grpId="0" animBg="1"/>
      <p:bldP spid="30" grpId="0"/>
      <p:bldP spid="31" grpId="0" animBg="1"/>
      <p:bldP spid="35" grpId="0" animBg="1"/>
      <p:bldP spid="36" grpId="0" animBg="1"/>
      <p:bldP spid="40" grpId="0"/>
      <p:bldP spid="41" grpId="0" animBg="1"/>
      <p:bldP spid="42" grpId="0" animBg="1"/>
      <p:bldP spid="44" grpId="0" animBg="1"/>
      <p:bldP spid="44" grpId="1" animBg="1"/>
      <p:bldP spid="45" grpId="0" animBg="1"/>
      <p:bldP spid="45" grpId="1" animBg="1"/>
      <p:bldP spid="46" grpId="0" animBg="1"/>
      <p:bldP spid="6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chains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Multiple </a:t>
            </a:r>
            <a:r>
              <a:rPr lang="en-US" dirty="0" err="1"/>
              <a:t>txns</a:t>
            </a:r>
            <a:r>
              <a:rPr lang="en-US" dirty="0"/>
              <a:t> executed one after another.</a:t>
            </a:r>
          </a:p>
          <a:p>
            <a:endParaRPr lang="en-US" dirty="0"/>
          </a:p>
          <a:p>
            <a:r>
              <a:rPr lang="en-US" dirty="0"/>
              <a:t>Combined COMMIT/BEGIN operation is </a:t>
            </a:r>
            <a:r>
              <a:rPr lang="en-US" dirty="0">
                <a:solidFill>
                  <a:srgbClr val="6F2529"/>
                </a:solidFill>
              </a:rPr>
              <a:t>atomic.</a:t>
            </a:r>
          </a:p>
          <a:p>
            <a:pPr lvl="1"/>
            <a:r>
              <a:rPr lang="en-US" dirty="0"/>
              <a:t>No other </a:t>
            </a:r>
            <a:r>
              <a:rPr lang="en-US" dirty="0" err="1"/>
              <a:t>txn</a:t>
            </a:r>
            <a:r>
              <a:rPr lang="en-US" dirty="0"/>
              <a:t> can change the state of the database as seen by the second </a:t>
            </a:r>
            <a:r>
              <a:rPr lang="en-US" dirty="0" err="1"/>
              <a:t>txn</a:t>
            </a:r>
            <a:r>
              <a:rPr lang="en-US" dirty="0"/>
              <a:t> from the time that the first </a:t>
            </a:r>
            <a:r>
              <a:rPr lang="en-US" dirty="0" err="1"/>
              <a:t>txn</a:t>
            </a:r>
            <a:r>
              <a:rPr lang="en-US" dirty="0"/>
              <a:t> commits and the second </a:t>
            </a:r>
            <a:r>
              <a:rPr lang="en-US" dirty="0" err="1"/>
              <a:t>txn</a:t>
            </a:r>
            <a:r>
              <a:rPr lang="en-US" dirty="0"/>
              <a:t> begins.</a:t>
            </a:r>
          </a:p>
          <a:p>
            <a:r>
              <a:rPr lang="en-US" dirty="0"/>
              <a:t>Differences with </a:t>
            </a:r>
            <a:r>
              <a:rPr lang="en-US" dirty="0" err="1"/>
              <a:t>savepoints</a:t>
            </a:r>
            <a:endParaRPr lang="en-US" dirty="0"/>
          </a:p>
          <a:p>
            <a:pPr lvl="1"/>
            <a:r>
              <a:rPr lang="en-US" dirty="0"/>
              <a:t>Commit allows the DBMS to free locks</a:t>
            </a:r>
          </a:p>
          <a:p>
            <a:pPr lvl="1"/>
            <a:r>
              <a:rPr lang="en-US" dirty="0"/>
              <a:t>Cannot rollback previous </a:t>
            </a:r>
            <a:r>
              <a:rPr lang="en-US" dirty="0" err="1"/>
              <a:t>txns</a:t>
            </a:r>
            <a:r>
              <a:rPr lang="en-US" dirty="0"/>
              <a:t> in chain.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810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reminder of ACID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solidFill>
                  <a:srgbClr val="6F2529"/>
                </a:solidFill>
              </a:rPr>
              <a:t>A</a:t>
            </a:r>
            <a:r>
              <a:rPr lang="en-US" dirty="0">
                <a:solidFill>
                  <a:srgbClr val="6F2529"/>
                </a:solidFill>
              </a:rPr>
              <a:t>tomicity</a:t>
            </a:r>
            <a:r>
              <a:rPr lang="en-US" dirty="0"/>
              <a:t>: Either all actions in the </a:t>
            </a:r>
            <a:r>
              <a:rPr lang="en-US" dirty="0" err="1"/>
              <a:t>txn</a:t>
            </a:r>
            <a:r>
              <a:rPr lang="en-US" dirty="0"/>
              <a:t> happen, or none happen.</a:t>
            </a:r>
          </a:p>
          <a:p>
            <a:r>
              <a:rPr lang="en-US" b="1" dirty="0">
                <a:solidFill>
                  <a:srgbClr val="6F2529"/>
                </a:solidFill>
              </a:rPr>
              <a:t>C</a:t>
            </a:r>
            <a:r>
              <a:rPr lang="en-US" dirty="0">
                <a:solidFill>
                  <a:srgbClr val="6F2529"/>
                </a:solidFill>
              </a:rPr>
              <a:t>onsistency</a:t>
            </a:r>
            <a:r>
              <a:rPr lang="en-US" dirty="0"/>
              <a:t>: If each </a:t>
            </a:r>
            <a:r>
              <a:rPr lang="en-US" dirty="0" err="1"/>
              <a:t>txn</a:t>
            </a:r>
            <a:r>
              <a:rPr lang="en-US" dirty="0"/>
              <a:t> is consistent, and the DB starts consistent, it ends up consistent.</a:t>
            </a:r>
          </a:p>
          <a:p>
            <a:r>
              <a:rPr lang="en-US" b="1" dirty="0">
                <a:solidFill>
                  <a:srgbClr val="6F2529"/>
                </a:solidFill>
              </a:rPr>
              <a:t>I</a:t>
            </a:r>
            <a:r>
              <a:rPr lang="en-US" dirty="0">
                <a:solidFill>
                  <a:srgbClr val="6F2529"/>
                </a:solidFill>
              </a:rPr>
              <a:t>solation</a:t>
            </a:r>
            <a:r>
              <a:rPr lang="en-US" dirty="0"/>
              <a:t>: Execution of one </a:t>
            </a:r>
            <a:r>
              <a:rPr lang="en-US" dirty="0" err="1"/>
              <a:t>txn</a:t>
            </a:r>
            <a:r>
              <a:rPr lang="en-US" dirty="0"/>
              <a:t> is isolated from that of other </a:t>
            </a:r>
            <a:r>
              <a:rPr lang="en-US" dirty="0" err="1"/>
              <a:t>txns</a:t>
            </a:r>
            <a:r>
              <a:rPr lang="en-US" dirty="0"/>
              <a:t>.</a:t>
            </a:r>
          </a:p>
          <a:p>
            <a:r>
              <a:rPr lang="en-US" b="1" dirty="0">
                <a:solidFill>
                  <a:srgbClr val="6F2529"/>
                </a:solidFill>
              </a:rPr>
              <a:t>D</a:t>
            </a:r>
            <a:r>
              <a:rPr lang="en-US" dirty="0">
                <a:solidFill>
                  <a:srgbClr val="6F2529"/>
                </a:solidFill>
              </a:rPr>
              <a:t>urability</a:t>
            </a:r>
            <a:r>
              <a:rPr lang="en-US" dirty="0"/>
              <a:t>: If a </a:t>
            </a:r>
            <a:r>
              <a:rPr lang="en-US" dirty="0" err="1"/>
              <a:t>txn</a:t>
            </a:r>
            <a:r>
              <a:rPr lang="en-US" dirty="0"/>
              <a:t> commits, its effects persist.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85933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Transaction chains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21640" y="1703604"/>
            <a:ext cx="1718112" cy="1656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62483" y="1847620"/>
            <a:ext cx="143325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482" y="2330212"/>
            <a:ext cx="1433253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WRITE(A)</a:t>
            </a:r>
          </a:p>
        </p:txBody>
      </p:sp>
      <p:sp>
        <p:nvSpPr>
          <p:cNvPr id="9" name="Rectangle 8"/>
          <p:cNvSpPr/>
          <p:nvPr/>
        </p:nvSpPr>
        <p:spPr>
          <a:xfrm>
            <a:off x="762481" y="2812804"/>
            <a:ext cx="1433253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COMMIT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99592" y="1311151"/>
            <a:ext cx="995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Txn</a:t>
            </a:r>
            <a:r>
              <a:rPr lang="en-US" dirty="0"/>
              <a:t> #1</a:t>
            </a:r>
          </a:p>
        </p:txBody>
      </p:sp>
      <p:sp>
        <p:nvSpPr>
          <p:cNvPr id="11" name="Rectangle 10"/>
          <p:cNvSpPr/>
          <p:nvPr/>
        </p:nvSpPr>
        <p:spPr>
          <a:xfrm>
            <a:off x="3419872" y="3071756"/>
            <a:ext cx="1718112" cy="1656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560715" y="3215772"/>
            <a:ext cx="143325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560714" y="3698364"/>
            <a:ext cx="1433253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WRITE(B)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3560713" y="4180956"/>
            <a:ext cx="1433253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COMMIT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779638" y="2655383"/>
            <a:ext cx="995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Txn</a:t>
            </a:r>
            <a:r>
              <a:rPr lang="en-US" dirty="0"/>
              <a:t> #2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156176" y="4439908"/>
            <a:ext cx="1872208" cy="1656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6297018" y="4583924"/>
            <a:ext cx="1587349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297018" y="5066516"/>
            <a:ext cx="1587350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WRITE(C)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297017" y="5549108"/>
            <a:ext cx="1587350" cy="36004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ROLLBACK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6515942" y="4023535"/>
            <a:ext cx="995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Txn</a:t>
            </a:r>
            <a:r>
              <a:rPr lang="en-US" dirty="0"/>
              <a:t> #3</a:t>
            </a:r>
          </a:p>
        </p:txBody>
      </p:sp>
      <p:cxnSp>
        <p:nvCxnSpPr>
          <p:cNvPr id="22" name="Elbow Connector 21"/>
          <p:cNvCxnSpPr>
            <a:stCxn id="9" idx="3"/>
          </p:cNvCxnSpPr>
          <p:nvPr/>
        </p:nvCxnSpPr>
        <p:spPr>
          <a:xfrm>
            <a:off x="2195734" y="2992824"/>
            <a:ext cx="1296146" cy="43897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23"/>
          <p:cNvCxnSpPr>
            <a:stCxn id="14" idx="3"/>
            <a:endCxn id="17" idx="1"/>
          </p:cNvCxnSpPr>
          <p:nvPr/>
        </p:nvCxnSpPr>
        <p:spPr>
          <a:xfrm>
            <a:off x="4993966" y="4360976"/>
            <a:ext cx="1303052" cy="402968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"/>
          <p:cNvSpPr>
            <a:spLocks noGrp="1"/>
          </p:cNvSpPr>
          <p:nvPr>
            <p:ph idx="1"/>
          </p:nvPr>
        </p:nvSpPr>
        <p:spPr>
          <a:xfrm>
            <a:off x="457200" y="4874160"/>
            <a:ext cx="5554959" cy="1734952"/>
          </a:xfrm>
        </p:spPr>
        <p:txBody>
          <a:bodyPr/>
          <a:lstStyle/>
          <a:p>
            <a:r>
              <a:rPr lang="en-US"/>
              <a:t>COMMIT/BEGIN is atomic </a:t>
            </a:r>
            <a:endParaRPr lang="en-US" dirty="0"/>
          </a:p>
          <a:p>
            <a:r>
              <a:rPr lang="en-US" dirty="0"/>
              <a:t>Rollback: On a single transaction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6369260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transactions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Savepoints</a:t>
            </a:r>
            <a:r>
              <a:rPr lang="en-US" dirty="0"/>
              <a:t> organize a transaction as a </a:t>
            </a:r>
            <a:r>
              <a:rPr lang="en-US" dirty="0">
                <a:solidFill>
                  <a:srgbClr val="6F2529"/>
                </a:solidFill>
              </a:rPr>
              <a:t>sequence of actions </a:t>
            </a:r>
            <a:r>
              <a:rPr lang="en-US" dirty="0"/>
              <a:t>that can be rolled back individually</a:t>
            </a:r>
          </a:p>
          <a:p>
            <a:r>
              <a:rPr lang="en-US" dirty="0"/>
              <a:t>Nested </a:t>
            </a:r>
            <a:r>
              <a:rPr lang="en-US" dirty="0" err="1"/>
              <a:t>txns</a:t>
            </a:r>
            <a:r>
              <a:rPr lang="en-US" dirty="0"/>
              <a:t> form a hierarchy of work</a:t>
            </a:r>
          </a:p>
          <a:p>
            <a:pPr lvl="1"/>
            <a:r>
              <a:rPr lang="en-US" dirty="0"/>
              <a:t>The outcome of a child </a:t>
            </a:r>
            <a:r>
              <a:rPr lang="en-US" dirty="0" err="1"/>
              <a:t>txn</a:t>
            </a:r>
            <a:r>
              <a:rPr lang="en-US" dirty="0"/>
              <a:t> depends on the outcome of its parent </a:t>
            </a:r>
            <a:r>
              <a:rPr lang="en-US" dirty="0" err="1"/>
              <a:t>txn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32572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Nested transactions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307367" y="1414325"/>
            <a:ext cx="2523730" cy="503901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448209" y="1558341"/>
            <a:ext cx="223887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29" name="Rectangle 28"/>
          <p:cNvSpPr/>
          <p:nvPr/>
        </p:nvSpPr>
        <p:spPr>
          <a:xfrm>
            <a:off x="448209" y="2043510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WRITE(A)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48209" y="2528679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31" name="Rectangle 30"/>
          <p:cNvSpPr/>
          <p:nvPr/>
        </p:nvSpPr>
        <p:spPr>
          <a:xfrm>
            <a:off x="448209" y="3013848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WRITE(B)</a:t>
            </a:r>
          </a:p>
        </p:txBody>
      </p:sp>
      <p:sp>
        <p:nvSpPr>
          <p:cNvPr id="32" name="Rectangle 31"/>
          <p:cNvSpPr/>
          <p:nvPr/>
        </p:nvSpPr>
        <p:spPr>
          <a:xfrm>
            <a:off x="448209" y="3499017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33" name="Rectangle 32"/>
          <p:cNvSpPr/>
          <p:nvPr/>
        </p:nvSpPr>
        <p:spPr>
          <a:xfrm>
            <a:off x="448209" y="3984186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WRITE(C)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1115616" y="984572"/>
            <a:ext cx="995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Txn</a:t>
            </a:r>
            <a:r>
              <a:rPr lang="en-US" dirty="0"/>
              <a:t> #1</a:t>
            </a:r>
          </a:p>
        </p:txBody>
      </p:sp>
      <p:sp>
        <p:nvSpPr>
          <p:cNvPr id="35" name="Rectangle 34"/>
          <p:cNvSpPr/>
          <p:nvPr/>
        </p:nvSpPr>
        <p:spPr>
          <a:xfrm>
            <a:off x="448209" y="4469355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COMMIT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48209" y="4954524"/>
            <a:ext cx="2238872" cy="3600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WRITE(D)</a:t>
            </a:r>
          </a:p>
        </p:txBody>
      </p:sp>
      <p:sp>
        <p:nvSpPr>
          <p:cNvPr id="37" name="Rectangle 36"/>
          <p:cNvSpPr/>
          <p:nvPr/>
        </p:nvSpPr>
        <p:spPr>
          <a:xfrm>
            <a:off x="455141" y="5439693"/>
            <a:ext cx="2238872" cy="36004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ROLLBACK</a:t>
            </a:r>
          </a:p>
        </p:txBody>
      </p:sp>
      <p:sp>
        <p:nvSpPr>
          <p:cNvPr id="38" name="Rectangle 37"/>
          <p:cNvSpPr/>
          <p:nvPr/>
        </p:nvSpPr>
        <p:spPr>
          <a:xfrm>
            <a:off x="448226" y="5924860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COMMIT</a:t>
            </a:r>
          </a:p>
        </p:txBody>
      </p:sp>
      <p:sp>
        <p:nvSpPr>
          <p:cNvPr id="40" name="Right Arrow 39"/>
          <p:cNvSpPr/>
          <p:nvPr/>
        </p:nvSpPr>
        <p:spPr>
          <a:xfrm>
            <a:off x="105445" y="1556792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/>
          <p:cNvSpPr/>
          <p:nvPr/>
        </p:nvSpPr>
        <p:spPr>
          <a:xfrm>
            <a:off x="107504" y="2060848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ight Arrow 41"/>
          <p:cNvSpPr/>
          <p:nvPr/>
        </p:nvSpPr>
        <p:spPr>
          <a:xfrm>
            <a:off x="107504" y="2564904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3491880" y="2403550"/>
            <a:ext cx="2523730" cy="35213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/>
          <p:cNvSpPr/>
          <p:nvPr/>
        </p:nvSpPr>
        <p:spPr>
          <a:xfrm>
            <a:off x="3632722" y="2534210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49" name="Rectangle 48"/>
          <p:cNvSpPr/>
          <p:nvPr/>
        </p:nvSpPr>
        <p:spPr>
          <a:xfrm>
            <a:off x="3632722" y="3019379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WRITE(B)</a:t>
            </a:r>
          </a:p>
        </p:txBody>
      </p:sp>
      <p:sp>
        <p:nvSpPr>
          <p:cNvPr id="50" name="Rectangle 49"/>
          <p:cNvSpPr/>
          <p:nvPr/>
        </p:nvSpPr>
        <p:spPr>
          <a:xfrm>
            <a:off x="3632722" y="3504548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51" name="Rectangle 50"/>
          <p:cNvSpPr/>
          <p:nvPr/>
        </p:nvSpPr>
        <p:spPr>
          <a:xfrm>
            <a:off x="3632722" y="3989717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WRITE(C)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3885574" y="1983613"/>
            <a:ext cx="17331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sub-</a:t>
            </a:r>
            <a:r>
              <a:rPr lang="en-US" dirty="0" err="1"/>
              <a:t>txn</a:t>
            </a:r>
            <a:r>
              <a:rPr lang="en-US" dirty="0"/>
              <a:t> #1.1</a:t>
            </a:r>
          </a:p>
        </p:txBody>
      </p:sp>
      <p:sp>
        <p:nvSpPr>
          <p:cNvPr id="53" name="Rectangle 52"/>
          <p:cNvSpPr/>
          <p:nvPr/>
        </p:nvSpPr>
        <p:spPr>
          <a:xfrm>
            <a:off x="3632722" y="4474886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COMMIT</a:t>
            </a:r>
          </a:p>
        </p:txBody>
      </p:sp>
      <p:sp>
        <p:nvSpPr>
          <p:cNvPr id="54" name="Rectangle 53"/>
          <p:cNvSpPr/>
          <p:nvPr/>
        </p:nvSpPr>
        <p:spPr>
          <a:xfrm>
            <a:off x="3632722" y="4960055"/>
            <a:ext cx="2238872" cy="36004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WRITE(D)</a:t>
            </a:r>
          </a:p>
        </p:txBody>
      </p:sp>
      <p:sp>
        <p:nvSpPr>
          <p:cNvPr id="55" name="Rectangle 54"/>
          <p:cNvSpPr/>
          <p:nvPr/>
        </p:nvSpPr>
        <p:spPr>
          <a:xfrm>
            <a:off x="3639654" y="5445224"/>
            <a:ext cx="2238872" cy="36004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ROLLBACK</a:t>
            </a:r>
          </a:p>
        </p:txBody>
      </p:sp>
      <p:sp>
        <p:nvSpPr>
          <p:cNvPr id="57" name="Right Arrow 56"/>
          <p:cNvSpPr/>
          <p:nvPr/>
        </p:nvSpPr>
        <p:spPr>
          <a:xfrm>
            <a:off x="3289958" y="2546017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ight Arrow 57"/>
          <p:cNvSpPr/>
          <p:nvPr/>
        </p:nvSpPr>
        <p:spPr>
          <a:xfrm>
            <a:off x="3292017" y="3050073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ight Arrow 58"/>
          <p:cNvSpPr/>
          <p:nvPr/>
        </p:nvSpPr>
        <p:spPr>
          <a:xfrm>
            <a:off x="3292017" y="3554129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/>
          <p:cNvSpPr/>
          <p:nvPr/>
        </p:nvSpPr>
        <p:spPr>
          <a:xfrm>
            <a:off x="6584774" y="3416889"/>
            <a:ext cx="2523730" cy="172929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6725616" y="3547549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BEGIN</a:t>
            </a:r>
          </a:p>
        </p:txBody>
      </p:sp>
      <p:sp>
        <p:nvSpPr>
          <p:cNvPr id="62" name="Rectangle 61"/>
          <p:cNvSpPr/>
          <p:nvPr/>
        </p:nvSpPr>
        <p:spPr>
          <a:xfrm>
            <a:off x="6725616" y="4032718"/>
            <a:ext cx="2238872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WRITE(C)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725616" y="4517887"/>
            <a:ext cx="2238872" cy="36004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COMMIT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978468" y="2996952"/>
            <a:ext cx="19639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sub-</a:t>
            </a:r>
            <a:r>
              <a:rPr lang="en-US" dirty="0" err="1"/>
              <a:t>txn</a:t>
            </a:r>
            <a:r>
              <a:rPr lang="en-US" dirty="0"/>
              <a:t> #1.1.1</a:t>
            </a:r>
          </a:p>
        </p:txBody>
      </p:sp>
      <p:sp>
        <p:nvSpPr>
          <p:cNvPr id="72" name="Right Arrow 71"/>
          <p:cNvSpPr/>
          <p:nvPr/>
        </p:nvSpPr>
        <p:spPr>
          <a:xfrm>
            <a:off x="6369506" y="3509083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ight Arrow 72"/>
          <p:cNvSpPr/>
          <p:nvPr/>
        </p:nvSpPr>
        <p:spPr>
          <a:xfrm>
            <a:off x="6371565" y="4013139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ight Arrow 73"/>
          <p:cNvSpPr/>
          <p:nvPr/>
        </p:nvSpPr>
        <p:spPr>
          <a:xfrm>
            <a:off x="6371565" y="4517195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ight Arrow 74"/>
          <p:cNvSpPr/>
          <p:nvPr/>
        </p:nvSpPr>
        <p:spPr>
          <a:xfrm>
            <a:off x="3292017" y="4966160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ight Arrow 75"/>
          <p:cNvSpPr/>
          <p:nvPr/>
        </p:nvSpPr>
        <p:spPr>
          <a:xfrm>
            <a:off x="3294076" y="5470216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7557151" y="3469884"/>
            <a:ext cx="80663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cap="none" spc="0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X</a:t>
            </a:r>
            <a:endParaRPr lang="en-US" sz="8800" b="1" cap="none" spc="0" dirty="0">
              <a:ln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4351278" y="2461039"/>
            <a:ext cx="80663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cap="none" spc="0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X</a:t>
            </a:r>
            <a:endParaRPr lang="en-US" sz="8800" b="1" cap="none" spc="0" dirty="0">
              <a:ln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4334435" y="4272977"/>
            <a:ext cx="806632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800" b="1" cap="none" spc="0">
                <a:ln/>
                <a:solidFill>
                  <a:srgbClr val="FF0000"/>
                </a:solid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X</a:t>
            </a:r>
            <a:endParaRPr lang="en-US" sz="8800" b="1" cap="none" spc="0" dirty="0">
              <a:ln/>
              <a:solidFill>
                <a:srgbClr val="FF0000"/>
              </a:solidFill>
              <a:effectLst>
                <a:outerShdw blurRad="38100" dist="19050" dir="2700000" algn="tl" rotWithShape="0">
                  <a:schemeClr val="dk1">
                    <a:lumMod val="50000"/>
                    <a:alpha val="40000"/>
                  </a:schemeClr>
                </a:outerShdw>
              </a:effectLst>
            </a:endParaRPr>
          </a:p>
        </p:txBody>
      </p:sp>
      <p:sp>
        <p:nvSpPr>
          <p:cNvPr id="80" name="Right Arrow 79"/>
          <p:cNvSpPr/>
          <p:nvPr/>
        </p:nvSpPr>
        <p:spPr>
          <a:xfrm>
            <a:off x="98513" y="5931390"/>
            <a:ext cx="349696" cy="36004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Content Placeholder 2"/>
          <p:cNvSpPr txBox="1">
            <a:spLocks/>
          </p:cNvSpPr>
          <p:nvPr/>
        </p:nvSpPr>
        <p:spPr bwMode="auto">
          <a:xfrm>
            <a:off x="3039951" y="5875803"/>
            <a:ext cx="4392488" cy="4139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 algn="r">
              <a:buFontTx/>
              <a:buNone/>
            </a:pPr>
            <a:r>
              <a:rPr lang="en-US" kern="0"/>
              <a:t>What is committed here?</a:t>
            </a: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284018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8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9" fill="hold">
                      <p:stCondLst>
                        <p:cond delay="indefinite"/>
                      </p:stCondLst>
                      <p:childTnLst>
                        <p:par>
                          <p:cTn id="150" fill="hold">
                            <p:stCondLst>
                              <p:cond delay="0"/>
                            </p:stCondLst>
                            <p:childTnLst>
                              <p:par>
                                <p:cTn id="15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0" fill="hold">
                      <p:stCondLst>
                        <p:cond delay="indefinite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42" grpId="1" animBg="1"/>
      <p:bldP spid="45" grpId="0" animBg="1"/>
      <p:bldP spid="48" grpId="0" animBg="1"/>
      <p:bldP spid="49" grpId="0" animBg="1"/>
      <p:bldP spid="50" grpId="0" animBg="1"/>
      <p:bldP spid="50" grpId="1" animBg="1"/>
      <p:bldP spid="51" grpId="0" animBg="1"/>
      <p:bldP spid="51" grpId="1" animBg="1"/>
      <p:bldP spid="52" grpId="0"/>
      <p:bldP spid="53" grpId="0" animBg="1"/>
      <p:bldP spid="53" grpId="1" animBg="1"/>
      <p:bldP spid="54" grpId="0" animBg="1"/>
      <p:bldP spid="55" grpId="0" animBg="1"/>
      <p:bldP spid="57" grpId="0" animBg="1"/>
      <p:bldP spid="57" grpId="1" animBg="1"/>
      <p:bldP spid="58" grpId="0" animBg="1"/>
      <p:bldP spid="58" grpId="1" animBg="1"/>
      <p:bldP spid="59" grpId="0" animBg="1"/>
      <p:bldP spid="59" grpId="1" animBg="1"/>
      <p:bldP spid="60" grpId="0" animBg="1"/>
      <p:bldP spid="61" grpId="0" animBg="1"/>
      <p:bldP spid="62" grpId="0" animBg="1"/>
      <p:bldP spid="63" grpId="0" animBg="1"/>
      <p:bldP spid="65" grpId="0"/>
      <p:bldP spid="72" grpId="0" animBg="1"/>
      <p:bldP spid="72" grpId="1" animBg="1"/>
      <p:bldP spid="73" grpId="0" animBg="1"/>
      <p:bldP spid="73" grpId="1" animBg="1"/>
      <p:bldP spid="74" grpId="0" animBg="1"/>
      <p:bldP spid="74" grpId="1" animBg="1"/>
      <p:bldP spid="75" grpId="0" animBg="1"/>
      <p:bldP spid="75" grpId="1" animBg="1"/>
      <p:bldP spid="76" grpId="0" animBg="1"/>
      <p:bldP spid="76" grpId="1" animBg="1"/>
      <p:bldP spid="77" grpId="0"/>
      <p:bldP spid="78" grpId="0"/>
      <p:bldP spid="79" grpId="0"/>
      <p:bldP spid="80" grpId="0" animBg="1"/>
      <p:bldP spid="82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Compensating transactions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special type of </a:t>
            </a:r>
            <a:r>
              <a:rPr lang="en-US" dirty="0" err="1"/>
              <a:t>txn</a:t>
            </a:r>
            <a:r>
              <a:rPr lang="en-US" dirty="0"/>
              <a:t> designed to semantically reverse the effects of another already committed </a:t>
            </a:r>
            <a:r>
              <a:rPr lang="en-US" dirty="0" err="1"/>
              <a:t>txn</a:t>
            </a:r>
            <a:endParaRPr lang="en-US" dirty="0"/>
          </a:p>
          <a:p>
            <a:endParaRPr lang="en-US" dirty="0"/>
          </a:p>
          <a:p>
            <a:r>
              <a:rPr lang="en-US" dirty="0"/>
              <a:t>Reversal has to be </a:t>
            </a:r>
            <a:r>
              <a:rPr lang="en-US" dirty="0">
                <a:solidFill>
                  <a:srgbClr val="6F2529"/>
                </a:solidFill>
              </a:rPr>
              <a:t>logical </a:t>
            </a:r>
            <a:r>
              <a:rPr lang="en-US" dirty="0"/>
              <a:t>instead of physical.</a:t>
            </a:r>
          </a:p>
          <a:p>
            <a:pPr lvl="1"/>
            <a:r>
              <a:rPr lang="en-US" sz="2800" dirty="0"/>
              <a:t>Example: decrement a counter by one instead of reverting to the original value!</a:t>
            </a:r>
          </a:p>
        </p:txBody>
      </p:sp>
      <p:sp>
        <p:nvSpPr>
          <p:cNvPr id="5" name="Rectangle 4"/>
          <p:cNvSpPr/>
          <p:nvPr/>
        </p:nvSpPr>
        <p:spPr>
          <a:xfrm>
            <a:off x="0" y="0"/>
            <a:ext cx="9144000" cy="1124744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/>
              <a:t>Why do we need compensating transactions? </a:t>
            </a:r>
            <a:br>
              <a:rPr lang="en-US" sz="3200" dirty="0"/>
            </a:br>
            <a:r>
              <a:rPr lang="en-US" sz="3200" dirty="0"/>
              <a:t>Why not just restore the old value?</a:t>
            </a:r>
          </a:p>
        </p:txBody>
      </p:sp>
    </p:spTree>
    <p:extLst>
      <p:ext uri="{BB962C8B-B14F-4D97-AF65-F5344CB8AC3E}">
        <p14:creationId xmlns:p14="http://schemas.microsoft.com/office/powerpoint/2010/main" val="2075967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SAGA transactions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44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A sequence of chained </a:t>
                </a:r>
                <a:r>
                  <a:rPr lang="en-US" dirty="0" err="1"/>
                  <a:t>txns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charset="0"/>
                      </a:rPr>
                      <m:t>,…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and compensating </a:t>
                </a:r>
                <a:r>
                  <a:rPr lang="en-US" dirty="0" err="1"/>
                  <a:t>txns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i="1">
                        <a:latin typeface="Cambria Math" charset="0"/>
                      </a:rPr>
                      <m:t>,…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US" i="1">
                            <a:latin typeface="Cambria Math" charset="0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US" dirty="0"/>
                  <a:t> where one of the following is guaranteed:</a:t>
                </a:r>
              </a:p>
              <a:p>
                <a:pPr lvl="1"/>
                <a:r>
                  <a:rPr lang="en-US" sz="3200" dirty="0"/>
                  <a:t>The </a:t>
                </a:r>
                <a:r>
                  <a:rPr lang="en-US" sz="3200" dirty="0" err="1"/>
                  <a:t>txns</a:t>
                </a:r>
                <a:r>
                  <a:rPr lang="en-US" sz="3200" dirty="0"/>
                  <a:t> will commit in the order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sz="3200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sz="3200" i="1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sz="3200" i="1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sz="3200" i="1">
                        <a:latin typeface="Cambria Math" charset="0"/>
                      </a:rPr>
                      <m:t>,…</m:t>
                    </m:r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sz="3200" i="1">
                            <a:latin typeface="Cambria Math" charset="0"/>
                          </a:rPr>
                          <m:t>𝑛</m:t>
                        </m:r>
                      </m:sub>
                    </m:sSub>
                  </m:oMath>
                </a14:m>
                <a:endParaRPr lang="en-US" sz="3200" dirty="0"/>
              </a:p>
              <a:p>
                <a:pPr lvl="1"/>
                <a:endParaRPr lang="en-US" sz="3200" dirty="0"/>
              </a:p>
              <a:p>
                <a:pPr lvl="1"/>
                <a:r>
                  <a:rPr lang="en-US" sz="3200" dirty="0"/>
                  <a:t>The </a:t>
                </a:r>
                <a:r>
                  <a:rPr lang="en-US" sz="3200" dirty="0" err="1"/>
                  <a:t>txns</a:t>
                </a:r>
                <a:r>
                  <a:rPr lang="en-US" sz="3200" dirty="0"/>
                  <a:t> will commit in the order </a:t>
                </a:r>
                <a:br>
                  <a:rPr lang="en-US" sz="3200" i="1" dirty="0">
                    <a:latin typeface="Cambria Math" charset="0"/>
                  </a:rPr>
                </a:br>
                <a:r>
                  <a:rPr lang="en-US" sz="3200" i="1" dirty="0">
                    <a:latin typeface="Cambria Math" charset="0"/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sz="3200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n-US" sz="3200" i="1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sz="3200" i="1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n-US" sz="3200" i="1">
                        <a:latin typeface="Cambria Math" charset="0"/>
                      </a:rPr>
                      <m:t>,…</m:t>
                    </m:r>
                    <m:sSub>
                      <m:sSubPr>
                        <m:ctrlPr>
                          <a:rPr lang="en-US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i="1">
                            <a:latin typeface="Cambria Math" charset="0"/>
                          </a:rPr>
                          <m:t>𝑇</m:t>
                        </m:r>
                      </m:e>
                      <m:sub>
                        <m:r>
                          <a:rPr lang="en-US" sz="3200" b="0" i="1" smtClean="0">
                            <a:latin typeface="Cambria Math" charset="0"/>
                          </a:rPr>
                          <m:t>𝑗</m:t>
                        </m:r>
                      </m:sub>
                    </m:sSub>
                    <m:r>
                      <a:rPr lang="en-US" sz="3200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US" sz="3200" b="0" i="1" smtClean="0">
                            <a:latin typeface="Cambria Math" charset="0"/>
                          </a:rPr>
                          <m:t>𝑗</m:t>
                        </m:r>
                      </m:sub>
                    </m:sSub>
                    <m:r>
                      <a:rPr lang="en-US" sz="3200" b="0" i="1" smtClean="0">
                        <a:latin typeface="Cambria Math" charset="0"/>
                      </a:rPr>
                      <m:t>, 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US" sz="3200" b="0" i="1" smtClean="0">
                            <a:latin typeface="Cambria Math" charset="0"/>
                          </a:rPr>
                          <m:t>𝑗</m:t>
                        </m:r>
                        <m:r>
                          <a:rPr lang="en-US" sz="3200" b="0" i="1" smtClean="0">
                            <a:latin typeface="Cambria Math" charset="0"/>
                          </a:rPr>
                          <m:t>−1</m:t>
                        </m:r>
                      </m:sub>
                    </m:sSub>
                    <m:r>
                      <a:rPr lang="en-US" sz="3200" b="0" i="1" smtClean="0">
                        <a:latin typeface="Cambria Math" charset="0"/>
                      </a:rPr>
                      <m:t>, …</m:t>
                    </m:r>
                    <m:sSub>
                      <m:sSubPr>
                        <m:ctrlPr>
                          <a:rPr lang="en-US" sz="32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latin typeface="Cambria Math" charset="0"/>
                          </a:rPr>
                          <m:t>𝐶</m:t>
                        </m:r>
                      </m:e>
                      <m:sub>
                        <m:r>
                          <a:rPr lang="en-US" sz="3200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3200" dirty="0"/>
                  <a:t> where j&lt;n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926" t="-17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7167718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SAGA transactions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45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621640" y="1703604"/>
            <a:ext cx="1718112" cy="1656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6" name="Rectangle 5"/>
          <p:cNvSpPr/>
          <p:nvPr/>
        </p:nvSpPr>
        <p:spPr>
          <a:xfrm>
            <a:off x="762483" y="1847620"/>
            <a:ext cx="143325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BEGIN</a:t>
            </a:r>
          </a:p>
        </p:txBody>
      </p:sp>
      <p:sp>
        <p:nvSpPr>
          <p:cNvPr id="7" name="Rectangle 6"/>
          <p:cNvSpPr/>
          <p:nvPr/>
        </p:nvSpPr>
        <p:spPr>
          <a:xfrm>
            <a:off x="762482" y="2330212"/>
            <a:ext cx="1433253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WRITE(A+1)</a:t>
            </a:r>
          </a:p>
        </p:txBody>
      </p:sp>
      <p:sp>
        <p:nvSpPr>
          <p:cNvPr id="8" name="Rectangle 7"/>
          <p:cNvSpPr/>
          <p:nvPr/>
        </p:nvSpPr>
        <p:spPr>
          <a:xfrm>
            <a:off x="762481" y="2812804"/>
            <a:ext cx="1433253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COMMIT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9592" y="1311151"/>
            <a:ext cx="995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Txn</a:t>
            </a:r>
            <a:r>
              <a:rPr lang="en-US" dirty="0"/>
              <a:t> #1</a:t>
            </a:r>
          </a:p>
        </p:txBody>
      </p:sp>
      <p:sp>
        <p:nvSpPr>
          <p:cNvPr id="10" name="Rectangle 9"/>
          <p:cNvSpPr/>
          <p:nvPr/>
        </p:nvSpPr>
        <p:spPr>
          <a:xfrm>
            <a:off x="3779912" y="1703604"/>
            <a:ext cx="1718112" cy="1656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1" name="Rectangle 10"/>
          <p:cNvSpPr/>
          <p:nvPr/>
        </p:nvSpPr>
        <p:spPr>
          <a:xfrm>
            <a:off x="3920755" y="1847620"/>
            <a:ext cx="143325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BEGIN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920754" y="2330212"/>
            <a:ext cx="1433253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WRITE(B+1)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20753" y="2812804"/>
            <a:ext cx="1433253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COMMIT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057864" y="1311151"/>
            <a:ext cx="995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Txn</a:t>
            </a:r>
            <a:r>
              <a:rPr lang="en-US" dirty="0"/>
              <a:t> #2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657821" y="1703604"/>
            <a:ext cx="1718112" cy="1656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16" name="Rectangle 15"/>
          <p:cNvSpPr/>
          <p:nvPr/>
        </p:nvSpPr>
        <p:spPr>
          <a:xfrm>
            <a:off x="6798664" y="1847620"/>
            <a:ext cx="143325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BEGIN</a:t>
            </a:r>
          </a:p>
        </p:txBody>
      </p:sp>
      <p:sp>
        <p:nvSpPr>
          <p:cNvPr id="17" name="Rectangle 16"/>
          <p:cNvSpPr/>
          <p:nvPr/>
        </p:nvSpPr>
        <p:spPr>
          <a:xfrm>
            <a:off x="6798663" y="2330212"/>
            <a:ext cx="1433253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WRITE(C+1)</a:t>
            </a:r>
          </a:p>
        </p:txBody>
      </p:sp>
      <p:sp>
        <p:nvSpPr>
          <p:cNvPr id="18" name="Rectangle 17"/>
          <p:cNvSpPr/>
          <p:nvPr/>
        </p:nvSpPr>
        <p:spPr>
          <a:xfrm>
            <a:off x="6798662" y="2812804"/>
            <a:ext cx="1433253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COMMIT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935773" y="1311151"/>
            <a:ext cx="9954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Txn</a:t>
            </a:r>
            <a:r>
              <a:rPr lang="en-US" dirty="0"/>
              <a:t> #3</a:t>
            </a:r>
          </a:p>
        </p:txBody>
      </p:sp>
      <p:sp>
        <p:nvSpPr>
          <p:cNvPr id="20" name="Rectangle 19"/>
          <p:cNvSpPr/>
          <p:nvPr/>
        </p:nvSpPr>
        <p:spPr>
          <a:xfrm>
            <a:off x="621640" y="4265005"/>
            <a:ext cx="1718112" cy="1656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1" name="Rectangle 20"/>
          <p:cNvSpPr/>
          <p:nvPr/>
        </p:nvSpPr>
        <p:spPr>
          <a:xfrm>
            <a:off x="762483" y="4409021"/>
            <a:ext cx="143325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BEGIN</a:t>
            </a:r>
          </a:p>
        </p:txBody>
      </p:sp>
      <p:sp>
        <p:nvSpPr>
          <p:cNvPr id="22" name="Rectangle 21"/>
          <p:cNvSpPr/>
          <p:nvPr/>
        </p:nvSpPr>
        <p:spPr>
          <a:xfrm>
            <a:off x="762482" y="4891613"/>
            <a:ext cx="1433253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WRITE(A+1)</a:t>
            </a:r>
          </a:p>
        </p:txBody>
      </p:sp>
      <p:sp>
        <p:nvSpPr>
          <p:cNvPr id="23" name="Rectangle 22"/>
          <p:cNvSpPr/>
          <p:nvPr/>
        </p:nvSpPr>
        <p:spPr>
          <a:xfrm>
            <a:off x="762481" y="5374205"/>
            <a:ext cx="1433253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COMMIT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478397" y="3872552"/>
            <a:ext cx="1873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Comp. </a:t>
            </a:r>
            <a:r>
              <a:rPr lang="en-US" dirty="0" err="1"/>
              <a:t>Txn</a:t>
            </a:r>
            <a:r>
              <a:rPr lang="en-US" dirty="0"/>
              <a:t> #1</a:t>
            </a:r>
          </a:p>
        </p:txBody>
      </p:sp>
      <p:sp>
        <p:nvSpPr>
          <p:cNvPr id="25" name="Rectangle 24"/>
          <p:cNvSpPr/>
          <p:nvPr/>
        </p:nvSpPr>
        <p:spPr>
          <a:xfrm>
            <a:off x="3779912" y="4265005"/>
            <a:ext cx="1718112" cy="1656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26" name="Rectangle 25"/>
          <p:cNvSpPr/>
          <p:nvPr/>
        </p:nvSpPr>
        <p:spPr>
          <a:xfrm>
            <a:off x="3920755" y="4409021"/>
            <a:ext cx="143325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BEGIN</a:t>
            </a:r>
          </a:p>
        </p:txBody>
      </p:sp>
      <p:sp>
        <p:nvSpPr>
          <p:cNvPr id="27" name="Rectangle 26"/>
          <p:cNvSpPr/>
          <p:nvPr/>
        </p:nvSpPr>
        <p:spPr>
          <a:xfrm>
            <a:off x="3920754" y="4891613"/>
            <a:ext cx="1433253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WRITE(B+1)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920753" y="5374205"/>
            <a:ext cx="1433253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COMMIT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636669" y="3872552"/>
            <a:ext cx="1873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Comp. </a:t>
            </a:r>
            <a:r>
              <a:rPr lang="en-US" dirty="0" err="1"/>
              <a:t>Txn</a:t>
            </a:r>
            <a:r>
              <a:rPr lang="en-US" dirty="0"/>
              <a:t> #2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6657821" y="4265005"/>
            <a:ext cx="1718112" cy="165618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000"/>
          </a:p>
        </p:txBody>
      </p:sp>
      <p:sp>
        <p:nvSpPr>
          <p:cNvPr id="31" name="Rectangle 30"/>
          <p:cNvSpPr/>
          <p:nvPr/>
        </p:nvSpPr>
        <p:spPr>
          <a:xfrm>
            <a:off x="6798664" y="4409021"/>
            <a:ext cx="1433252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BEGIN</a:t>
            </a:r>
          </a:p>
        </p:txBody>
      </p:sp>
      <p:sp>
        <p:nvSpPr>
          <p:cNvPr id="32" name="Rectangle 31"/>
          <p:cNvSpPr/>
          <p:nvPr/>
        </p:nvSpPr>
        <p:spPr>
          <a:xfrm>
            <a:off x="6798663" y="4891613"/>
            <a:ext cx="1433253" cy="360040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WRITE(C+1)</a:t>
            </a:r>
          </a:p>
        </p:txBody>
      </p:sp>
      <p:sp>
        <p:nvSpPr>
          <p:cNvPr id="33" name="Rectangle 32"/>
          <p:cNvSpPr/>
          <p:nvPr/>
        </p:nvSpPr>
        <p:spPr>
          <a:xfrm>
            <a:off x="6798662" y="5374205"/>
            <a:ext cx="1433253" cy="36004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/>
              <a:t>COMMIT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514578" y="3872552"/>
            <a:ext cx="18738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Comp. </a:t>
            </a:r>
            <a:r>
              <a:rPr lang="en-US" dirty="0" err="1"/>
              <a:t>Txn</a:t>
            </a:r>
            <a:r>
              <a:rPr lang="en-US" dirty="0"/>
              <a:t> #3</a:t>
            </a:r>
          </a:p>
        </p:txBody>
      </p:sp>
      <p:cxnSp>
        <p:nvCxnSpPr>
          <p:cNvPr id="36" name="Elbow Connector 35"/>
          <p:cNvCxnSpPr>
            <a:endCxn id="11" idx="1"/>
          </p:cNvCxnSpPr>
          <p:nvPr/>
        </p:nvCxnSpPr>
        <p:spPr>
          <a:xfrm flipV="1">
            <a:off x="2195734" y="2027640"/>
            <a:ext cx="1725021" cy="1007844"/>
          </a:xfrm>
          <a:prstGeom prst="bentConnector3">
            <a:avLst/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endCxn id="16" idx="1"/>
          </p:cNvCxnSpPr>
          <p:nvPr/>
        </p:nvCxnSpPr>
        <p:spPr>
          <a:xfrm flipV="1">
            <a:off x="5360915" y="2027640"/>
            <a:ext cx="1437749" cy="990244"/>
          </a:xfrm>
          <a:prstGeom prst="bentConnector3">
            <a:avLst>
              <a:gd name="adj1" fmla="val 3557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40" name="Picture 3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5414" y="2044928"/>
            <a:ext cx="803769" cy="814259"/>
          </a:xfrm>
          <a:prstGeom prst="rect">
            <a:avLst/>
          </a:prstGeom>
        </p:spPr>
      </p:pic>
      <p:cxnSp>
        <p:nvCxnSpPr>
          <p:cNvPr id="47" name="Elbow Connector 46"/>
          <p:cNvCxnSpPr>
            <a:stCxn id="18" idx="1"/>
            <a:endCxn id="26" idx="3"/>
          </p:cNvCxnSpPr>
          <p:nvPr/>
        </p:nvCxnSpPr>
        <p:spPr>
          <a:xfrm rot="10800000" flipV="1">
            <a:off x="5354008" y="2992823"/>
            <a:ext cx="1444655" cy="1596217"/>
          </a:xfrm>
          <a:prstGeom prst="bentConnector3">
            <a:avLst>
              <a:gd name="adj1" fmla="val 44149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stCxn id="28" idx="1"/>
            <a:endCxn id="21" idx="3"/>
          </p:cNvCxnSpPr>
          <p:nvPr/>
        </p:nvCxnSpPr>
        <p:spPr>
          <a:xfrm rot="10800000">
            <a:off x="2195735" y="4589041"/>
            <a:ext cx="1725018" cy="96518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691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70523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179512" y="3933056"/>
            <a:ext cx="8812088" cy="2209800"/>
          </a:xfrm>
          <a:prstGeom prst="rect">
            <a:avLst/>
          </a:prstGeom>
          <a:solidFill>
            <a:srgbClr val="DBF63C"/>
          </a:solidFill>
          <a:ln>
            <a:solidFill>
              <a:srgbClr val="FFFF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Concurrency protocols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363272" cy="4906963"/>
          </a:xfrm>
        </p:spPr>
        <p:txBody>
          <a:bodyPr/>
          <a:lstStyle/>
          <a:p>
            <a:r>
              <a:rPr lang="en-US" dirty="0">
                <a:solidFill>
                  <a:srgbClr val="6F2529"/>
                </a:solidFill>
              </a:rPr>
              <a:t>Two-phase locking (2PL)</a:t>
            </a:r>
          </a:p>
          <a:p>
            <a:pPr lvl="1"/>
            <a:r>
              <a:rPr lang="en-US" sz="2800" dirty="0"/>
              <a:t>Pessimistic approach</a:t>
            </a:r>
          </a:p>
          <a:p>
            <a:pPr lvl="1"/>
            <a:r>
              <a:rPr lang="en-US" sz="2800" dirty="0"/>
              <a:t>Assume </a:t>
            </a:r>
            <a:r>
              <a:rPr lang="en-US" sz="2800" dirty="0" err="1"/>
              <a:t>txns</a:t>
            </a:r>
            <a:r>
              <a:rPr lang="en-US" sz="2800" dirty="0"/>
              <a:t> will conflict! </a:t>
            </a:r>
          </a:p>
          <a:p>
            <a:pPr lvl="1"/>
            <a:r>
              <a:rPr lang="en-US" sz="2800" dirty="0"/>
              <a:t>Acquire locks on all items before accessing them!</a:t>
            </a:r>
          </a:p>
          <a:p>
            <a:endParaRPr lang="en-US" dirty="0"/>
          </a:p>
          <a:p>
            <a:r>
              <a:rPr lang="en-US" dirty="0">
                <a:solidFill>
                  <a:srgbClr val="6F2529"/>
                </a:solidFill>
              </a:rPr>
              <a:t>Timestamp ordering (T/O)</a:t>
            </a:r>
          </a:p>
          <a:p>
            <a:pPr lvl="1"/>
            <a:r>
              <a:rPr lang="en-US" sz="2800" dirty="0"/>
              <a:t>Optimistic approach</a:t>
            </a:r>
          </a:p>
          <a:p>
            <a:pPr lvl="1"/>
            <a:r>
              <a:rPr lang="en-US" sz="2800" dirty="0"/>
              <a:t>Assume that conflicts are rare! </a:t>
            </a:r>
          </a:p>
          <a:p>
            <a:pPr lvl="1"/>
            <a:r>
              <a:rPr lang="en-US" sz="2800" dirty="0"/>
              <a:t>Do not acquire locks, check for conflicts at commit!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47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3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Optimistic Concurrency Control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</a:t>
            </a:r>
            <a:r>
              <a:rPr lang="en-US" altLang="x-none" dirty="0"/>
              <a:t>Kung-Robinson Model</a:t>
            </a:r>
            <a:endParaRPr lang="en-US" dirty="0"/>
          </a:p>
          <a:p>
            <a:r>
              <a:rPr lang="en-US" dirty="0"/>
              <a:t>Key idea: Timestamp ordering is imposed </a:t>
            </a:r>
            <a:r>
              <a:rPr lang="en-US" dirty="0">
                <a:solidFill>
                  <a:srgbClr val="6F2529"/>
                </a:solidFill>
              </a:rPr>
              <a:t>on transactions</a:t>
            </a:r>
            <a:r>
              <a:rPr lang="en-US" dirty="0"/>
              <a:t>, and validation phase checks that </a:t>
            </a:r>
            <a:r>
              <a:rPr lang="en-US" dirty="0">
                <a:solidFill>
                  <a:srgbClr val="6F2529"/>
                </a:solidFill>
              </a:rPr>
              <a:t>all conflicting actions occurred in the same order</a:t>
            </a:r>
            <a:r>
              <a:rPr lang="en-US" dirty="0"/>
              <a:t>.</a:t>
            </a:r>
          </a:p>
          <a:p>
            <a:r>
              <a:rPr lang="en-US" dirty="0"/>
              <a:t>If this is not the case, abort the transaction that started later!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49443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Kung-Robinson Model</a:t>
            </a:r>
          </a:p>
        </p:txBody>
      </p:sp>
      <p:sp>
        <p:nvSpPr>
          <p:cNvPr id="65539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 err="1"/>
              <a:t>Txns</a:t>
            </a:r>
            <a:r>
              <a:rPr lang="en-US" altLang="en-US" dirty="0"/>
              <a:t> have three phases: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READ:  </a:t>
            </a:r>
            <a:r>
              <a:rPr lang="en-US" altLang="en-US" dirty="0" err="1"/>
              <a:t>txns</a:t>
            </a:r>
            <a:r>
              <a:rPr lang="en-US" altLang="en-US" dirty="0"/>
              <a:t> read from the database, but make changes to </a:t>
            </a:r>
            <a:r>
              <a:rPr lang="en-US" altLang="en-US" b="1" dirty="0">
                <a:solidFill>
                  <a:srgbClr val="6F2529"/>
                </a:solidFill>
              </a:rPr>
              <a:t>private copies </a:t>
            </a:r>
            <a:r>
              <a:rPr lang="en-US" altLang="en-US" dirty="0"/>
              <a:t>of objects.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VALIDATE:  </a:t>
            </a:r>
            <a:r>
              <a:rPr lang="en-US" altLang="en-US" dirty="0"/>
              <a:t>Check for conflicts.</a:t>
            </a:r>
          </a:p>
          <a:p>
            <a:pPr lvl="1"/>
            <a:r>
              <a:rPr lang="en-US" altLang="en-US" dirty="0">
                <a:solidFill>
                  <a:srgbClr val="0070C0"/>
                </a:solidFill>
              </a:rPr>
              <a:t>WRITE: </a:t>
            </a:r>
            <a:r>
              <a:rPr lang="en-US" altLang="en-US" dirty="0"/>
              <a:t>Make local copies of changes public.</a:t>
            </a:r>
          </a:p>
        </p:txBody>
      </p:sp>
      <p:sp>
        <p:nvSpPr>
          <p:cNvPr id="65540" name="Rectangle 4"/>
          <p:cNvSpPr>
            <a:spLocks noChangeArrowheads="1"/>
          </p:cNvSpPr>
          <p:nvPr/>
        </p:nvSpPr>
        <p:spPr bwMode="auto">
          <a:xfrm>
            <a:off x="3664149" y="4233863"/>
            <a:ext cx="1434703" cy="2190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65541" name="Line 5"/>
          <p:cNvSpPr>
            <a:spLocks noChangeShapeType="1"/>
          </p:cNvSpPr>
          <p:nvPr/>
        </p:nvSpPr>
        <p:spPr bwMode="auto">
          <a:xfrm>
            <a:off x="3962400" y="4229100"/>
            <a:ext cx="0" cy="2286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5542" name="Line 6"/>
          <p:cNvSpPr>
            <a:spLocks noChangeShapeType="1"/>
          </p:cNvSpPr>
          <p:nvPr/>
        </p:nvSpPr>
        <p:spPr bwMode="auto">
          <a:xfrm>
            <a:off x="4267200" y="4229100"/>
            <a:ext cx="0" cy="2286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5543" name="Rectangle 7"/>
          <p:cNvSpPr>
            <a:spLocks noChangeArrowheads="1"/>
          </p:cNvSpPr>
          <p:nvPr/>
        </p:nvSpPr>
        <p:spPr bwMode="auto">
          <a:xfrm>
            <a:off x="3664149" y="5491163"/>
            <a:ext cx="1434703" cy="2190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65544" name="Line 8"/>
          <p:cNvSpPr>
            <a:spLocks noChangeShapeType="1"/>
          </p:cNvSpPr>
          <p:nvPr/>
        </p:nvSpPr>
        <p:spPr bwMode="auto">
          <a:xfrm>
            <a:off x="3962400" y="5486400"/>
            <a:ext cx="0" cy="2286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5545" name="Line 9"/>
          <p:cNvSpPr>
            <a:spLocks noChangeShapeType="1"/>
          </p:cNvSpPr>
          <p:nvPr/>
        </p:nvSpPr>
        <p:spPr bwMode="auto">
          <a:xfrm>
            <a:off x="4267200" y="5486400"/>
            <a:ext cx="0" cy="22860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3498" name="AutoShape 10"/>
          <p:cNvSpPr>
            <a:spLocks noChangeArrowheads="1"/>
          </p:cNvSpPr>
          <p:nvPr/>
        </p:nvSpPr>
        <p:spPr bwMode="auto">
          <a:xfrm rot="10800000" flipH="1" flipV="1">
            <a:off x="2673549" y="4919663"/>
            <a:ext cx="367903" cy="219075"/>
          </a:xfrm>
          <a:custGeom>
            <a:avLst/>
            <a:gdLst>
              <a:gd name="T0" fmla="*/ 38998730 w 21600"/>
              <a:gd name="T1" fmla="*/ 7900223 h 21600"/>
              <a:gd name="T2" fmla="*/ 22280259 w 21600"/>
              <a:gd name="T3" fmla="*/ 15800446 h 21600"/>
              <a:gd name="T4" fmla="*/ 5561832 w 21600"/>
              <a:gd name="T5" fmla="*/ 7900223 h 21600"/>
              <a:gd name="T6" fmla="*/ 2228025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496 w 21600"/>
              <a:gd name="T13" fmla="*/ 4496 h 21600"/>
              <a:gd name="T14" fmla="*/ 17104 w 21600"/>
              <a:gd name="T15" fmla="*/ 17104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391" y="21600"/>
                </a:lnTo>
                <a:lnTo>
                  <a:pt x="16209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3365FB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lIns="81641" tIns="40821" rIns="81641" bIns="40821" anchor="ctr"/>
          <a:lstStyle/>
          <a:p>
            <a:endParaRPr lang="en-US" sz="900"/>
          </a:p>
        </p:txBody>
      </p:sp>
      <p:sp>
        <p:nvSpPr>
          <p:cNvPr id="63499" name="AutoShape 11"/>
          <p:cNvSpPr>
            <a:spLocks noChangeArrowheads="1"/>
          </p:cNvSpPr>
          <p:nvPr/>
        </p:nvSpPr>
        <p:spPr bwMode="auto">
          <a:xfrm rot="10800000" flipH="1" flipV="1">
            <a:off x="3968949" y="4919663"/>
            <a:ext cx="367903" cy="219075"/>
          </a:xfrm>
          <a:custGeom>
            <a:avLst/>
            <a:gdLst>
              <a:gd name="T0" fmla="*/ 38998730 w 21600"/>
              <a:gd name="T1" fmla="*/ 7900223 h 21600"/>
              <a:gd name="T2" fmla="*/ 22280259 w 21600"/>
              <a:gd name="T3" fmla="*/ 15800446 h 21600"/>
              <a:gd name="T4" fmla="*/ 5561832 w 21600"/>
              <a:gd name="T5" fmla="*/ 7900223 h 21600"/>
              <a:gd name="T6" fmla="*/ 22280259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496 w 21600"/>
              <a:gd name="T13" fmla="*/ 4496 h 21600"/>
              <a:gd name="T14" fmla="*/ 17104 w 21600"/>
              <a:gd name="T15" fmla="*/ 17104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391" y="21600"/>
                </a:lnTo>
                <a:lnTo>
                  <a:pt x="16209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folHlink"/>
          </a:solidFill>
          <a:ln w="12700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lIns="81641" tIns="40821" rIns="81641" bIns="40821" anchor="ctr"/>
          <a:lstStyle/>
          <a:p>
            <a:endParaRPr lang="en-US" sz="900"/>
          </a:p>
        </p:txBody>
      </p:sp>
      <p:sp>
        <p:nvSpPr>
          <p:cNvPr id="63500" name="AutoShape 12"/>
          <p:cNvSpPr>
            <a:spLocks noChangeArrowheads="1"/>
          </p:cNvSpPr>
          <p:nvPr/>
        </p:nvSpPr>
        <p:spPr bwMode="auto">
          <a:xfrm rot="10800000" flipH="1" flipV="1">
            <a:off x="4521399" y="4933950"/>
            <a:ext cx="329803" cy="190500"/>
          </a:xfrm>
          <a:custGeom>
            <a:avLst/>
            <a:gdLst>
              <a:gd name="T0" fmla="*/ 31339562 w 21600"/>
              <a:gd name="T1" fmla="*/ 5973704 h 21600"/>
              <a:gd name="T2" fmla="*/ 17904564 w 21600"/>
              <a:gd name="T3" fmla="*/ 11947407 h 21600"/>
              <a:gd name="T4" fmla="*/ 4469525 w 21600"/>
              <a:gd name="T5" fmla="*/ 5973704 h 21600"/>
              <a:gd name="T6" fmla="*/ 17904564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496 w 21600"/>
              <a:gd name="T13" fmla="*/ 4496 h 21600"/>
              <a:gd name="T14" fmla="*/ 17104 w 21600"/>
              <a:gd name="T15" fmla="*/ 17104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391" y="21600"/>
                </a:lnTo>
                <a:lnTo>
                  <a:pt x="16209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 w="50800">
            <a:solidFill>
              <a:schemeClr val="folHlink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lIns="81641" tIns="40821" rIns="81641" bIns="40821" anchor="ctr"/>
          <a:lstStyle/>
          <a:p>
            <a:endParaRPr lang="en-US" sz="900"/>
          </a:p>
        </p:txBody>
      </p:sp>
      <p:sp>
        <p:nvSpPr>
          <p:cNvPr id="63501" name="AutoShape 13"/>
          <p:cNvSpPr>
            <a:spLocks noChangeArrowheads="1"/>
          </p:cNvSpPr>
          <p:nvPr/>
        </p:nvSpPr>
        <p:spPr bwMode="auto">
          <a:xfrm rot="10800000" flipH="1" flipV="1">
            <a:off x="3225999" y="4933950"/>
            <a:ext cx="329803" cy="190500"/>
          </a:xfrm>
          <a:custGeom>
            <a:avLst/>
            <a:gdLst>
              <a:gd name="T0" fmla="*/ 31339562 w 21600"/>
              <a:gd name="T1" fmla="*/ 5973704 h 21600"/>
              <a:gd name="T2" fmla="*/ 17904564 w 21600"/>
              <a:gd name="T3" fmla="*/ 11947407 h 21600"/>
              <a:gd name="T4" fmla="*/ 4469525 w 21600"/>
              <a:gd name="T5" fmla="*/ 5973704 h 21600"/>
              <a:gd name="T6" fmla="*/ 17904564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  <a:gd name="T12" fmla="*/ 4496 w 21600"/>
              <a:gd name="T13" fmla="*/ 4496 h 21600"/>
              <a:gd name="T14" fmla="*/ 17104 w 21600"/>
              <a:gd name="T15" fmla="*/ 17104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0" y="0"/>
                </a:moveTo>
                <a:lnTo>
                  <a:pt x="5391" y="21600"/>
                </a:lnTo>
                <a:lnTo>
                  <a:pt x="16209" y="2160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noFill/>
          <a:ln w="50800">
            <a:solidFill>
              <a:srgbClr val="3365FB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wrap="none" lIns="81641" tIns="40821" rIns="81641" bIns="40821" anchor="ctr"/>
          <a:lstStyle/>
          <a:p>
            <a:endParaRPr lang="en-US" sz="900"/>
          </a:p>
        </p:txBody>
      </p:sp>
      <p:sp>
        <p:nvSpPr>
          <p:cNvPr id="65550" name="Line 14"/>
          <p:cNvSpPr>
            <a:spLocks noChangeShapeType="1"/>
          </p:cNvSpPr>
          <p:nvPr/>
        </p:nvSpPr>
        <p:spPr bwMode="auto">
          <a:xfrm flipH="1">
            <a:off x="2895600" y="4343400"/>
            <a:ext cx="914400" cy="51435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5551" name="Line 15"/>
          <p:cNvSpPr>
            <a:spLocks noChangeShapeType="1"/>
          </p:cNvSpPr>
          <p:nvPr/>
        </p:nvSpPr>
        <p:spPr bwMode="auto">
          <a:xfrm>
            <a:off x="4114800" y="4343400"/>
            <a:ext cx="0" cy="51435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5552" name="AutoShape 16"/>
          <p:cNvSpPr>
            <a:spLocks noChangeArrowheads="1"/>
          </p:cNvSpPr>
          <p:nvPr/>
        </p:nvSpPr>
        <p:spPr bwMode="auto">
          <a:xfrm>
            <a:off x="6102549" y="4691063"/>
            <a:ext cx="1663303" cy="619125"/>
          </a:xfrm>
          <a:prstGeom prst="leftArrow">
            <a:avLst>
              <a:gd name="adj1" fmla="val 75009"/>
              <a:gd name="adj2" fmla="val 100683"/>
            </a:avLst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65553" name="Rectangle 17"/>
          <p:cNvSpPr>
            <a:spLocks noChangeArrowheads="1"/>
          </p:cNvSpPr>
          <p:nvPr/>
        </p:nvSpPr>
        <p:spPr bwMode="auto">
          <a:xfrm>
            <a:off x="6613327" y="4845844"/>
            <a:ext cx="1054085" cy="452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b="1">
                <a:solidFill>
                  <a:schemeClr val="bg1"/>
                </a:solidFill>
              </a:rPr>
              <a:t>ROOT</a:t>
            </a:r>
          </a:p>
        </p:txBody>
      </p:sp>
      <p:sp>
        <p:nvSpPr>
          <p:cNvPr id="65554" name="Line 18"/>
          <p:cNvSpPr>
            <a:spLocks noChangeShapeType="1"/>
          </p:cNvSpPr>
          <p:nvPr/>
        </p:nvSpPr>
        <p:spPr bwMode="auto">
          <a:xfrm flipH="1" flipV="1">
            <a:off x="3505200" y="5143500"/>
            <a:ext cx="304800" cy="45720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5555" name="Line 19"/>
          <p:cNvSpPr>
            <a:spLocks noChangeShapeType="1"/>
          </p:cNvSpPr>
          <p:nvPr/>
        </p:nvSpPr>
        <p:spPr bwMode="auto">
          <a:xfrm flipV="1">
            <a:off x="4114800" y="5143500"/>
            <a:ext cx="533400" cy="45720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5556" name="Line 20"/>
          <p:cNvSpPr>
            <a:spLocks noChangeShapeType="1"/>
          </p:cNvSpPr>
          <p:nvPr/>
        </p:nvSpPr>
        <p:spPr bwMode="auto">
          <a:xfrm flipH="1" flipV="1">
            <a:off x="5181600" y="4343400"/>
            <a:ext cx="990600" cy="628650"/>
          </a:xfrm>
          <a:prstGeom prst="line">
            <a:avLst/>
          </a:prstGeom>
          <a:noFill/>
          <a:ln w="50800">
            <a:solidFill>
              <a:schemeClr val="tx1"/>
            </a:solidFill>
            <a:prstDash val="sysDot"/>
            <a:round/>
            <a:headEnd type="none" w="sm" len="sm"/>
            <a:tailEnd type="stealth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5557" name="Line 21"/>
          <p:cNvSpPr>
            <a:spLocks noChangeShapeType="1"/>
          </p:cNvSpPr>
          <p:nvPr/>
        </p:nvSpPr>
        <p:spPr bwMode="auto">
          <a:xfrm flipH="1">
            <a:off x="5181600" y="5029200"/>
            <a:ext cx="990600" cy="51435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5558" name="Rectangle 22"/>
          <p:cNvSpPr>
            <a:spLocks noChangeArrowheads="1"/>
          </p:cNvSpPr>
          <p:nvPr/>
        </p:nvSpPr>
        <p:spPr bwMode="auto">
          <a:xfrm>
            <a:off x="5698927" y="4331494"/>
            <a:ext cx="626084" cy="452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b="1"/>
              <a:t>old</a:t>
            </a:r>
          </a:p>
        </p:txBody>
      </p:sp>
      <p:sp>
        <p:nvSpPr>
          <p:cNvPr id="65559" name="Rectangle 23"/>
          <p:cNvSpPr>
            <a:spLocks noChangeArrowheads="1"/>
          </p:cNvSpPr>
          <p:nvPr/>
        </p:nvSpPr>
        <p:spPr bwMode="auto">
          <a:xfrm>
            <a:off x="5698927" y="5188744"/>
            <a:ext cx="763942" cy="452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b="1"/>
              <a:t>new</a:t>
            </a:r>
          </a:p>
        </p:txBody>
      </p:sp>
      <p:sp>
        <p:nvSpPr>
          <p:cNvPr id="65560" name="Rectangle 24"/>
          <p:cNvSpPr>
            <a:spLocks noChangeArrowheads="1"/>
          </p:cNvSpPr>
          <p:nvPr/>
        </p:nvSpPr>
        <p:spPr bwMode="auto">
          <a:xfrm>
            <a:off x="1126927" y="4845844"/>
            <a:ext cx="1446821" cy="8216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b="1"/>
              <a:t>modified</a:t>
            </a:r>
          </a:p>
          <a:p>
            <a:pPr eaLnBrk="1" hangingPunct="1"/>
            <a:r>
              <a:rPr lang="en-US" altLang="x-none" sz="2400" b="1"/>
              <a:t>objects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5076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Atomicity and Durability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A transaction might</a:t>
            </a:r>
            <a:r>
              <a:rPr lang="en-US" altLang="en-US" dirty="0">
                <a:solidFill>
                  <a:schemeClr val="accent2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i="1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commit</a:t>
            </a:r>
            <a:r>
              <a:rPr lang="en-US" altLang="en-US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after completing all its actions, or it could </a:t>
            </a:r>
            <a:r>
              <a:rPr lang="en-US" altLang="en-US" i="1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abort</a:t>
            </a:r>
            <a:r>
              <a:rPr lang="en-US" altLang="en-US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(or be aborted by the DBMS) after executing some actions.</a:t>
            </a:r>
          </a:p>
          <a:p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All transactions are </a:t>
            </a:r>
            <a:r>
              <a:rPr lang="en-US" altLang="en-US" i="1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atomic</a:t>
            </a:r>
            <a:r>
              <a:rPr lang="en-US" altLang="en-US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.  </a:t>
            </a:r>
          </a:p>
          <a:p>
            <a:pPr lvl="1"/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A user can think of a </a:t>
            </a:r>
            <a:r>
              <a:rPr lang="en-US" altLang="en-US" sz="2800" dirty="0" err="1">
                <a:latin typeface="Calibri" charset="0"/>
                <a:ea typeface="Calibri" charset="0"/>
                <a:cs typeface="Calibri" charset="0"/>
              </a:rPr>
              <a:t>txn</a:t>
            </a:r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 as always executing all its actions in one step, or not executing any actions at all.</a:t>
            </a:r>
          </a:p>
          <a:p>
            <a:pPr lvl="1"/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DBMS </a:t>
            </a:r>
            <a:r>
              <a:rPr lang="en-US" altLang="en-US" sz="2800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logs </a:t>
            </a:r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all actions so that it can </a:t>
            </a:r>
            <a:r>
              <a:rPr lang="en-US" altLang="en-US" sz="2800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undo </a:t>
            </a:r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the actions of aborted transactions.</a:t>
            </a:r>
          </a:p>
          <a:p>
            <a:r>
              <a:rPr lang="en-US" altLang="en-US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Durability</a:t>
            </a:r>
            <a:r>
              <a:rPr lang="en-US" altLang="en-US" dirty="0">
                <a:latin typeface="Calibri" charset="0"/>
                <a:ea typeface="Calibri" charset="0"/>
                <a:cs typeface="Calibri" charset="0"/>
              </a:rPr>
              <a:t> also relies on logs</a:t>
            </a:r>
            <a:endParaRPr lang="en-US" altLang="en-US" sz="36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502835"/>
      </p:ext>
    </p:extLst>
  </p:cSld>
  <p:clrMapOvr>
    <a:masterClrMapping/>
  </p:clrMapOvr>
  <p:transition>
    <p:cut/>
  </p:transition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Validation</a:t>
            </a:r>
          </a:p>
        </p:txBody>
      </p:sp>
      <p:sp>
        <p:nvSpPr>
          <p:cNvPr id="67587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Test conditions that are </a:t>
            </a:r>
            <a:r>
              <a:rPr lang="en-US" altLang="en-US" dirty="0">
                <a:solidFill>
                  <a:srgbClr val="6F2529"/>
                </a:solidFill>
              </a:rPr>
              <a:t>sufficient </a:t>
            </a:r>
            <a:r>
              <a:rPr lang="en-US" altLang="en-US" dirty="0"/>
              <a:t>to ensure that no conflict occurred.</a:t>
            </a:r>
          </a:p>
          <a:p>
            <a:r>
              <a:rPr lang="en-US" altLang="en-US" dirty="0"/>
              <a:t>Each </a:t>
            </a:r>
            <a:r>
              <a:rPr lang="en-US" altLang="en-US" dirty="0" err="1"/>
              <a:t>txn</a:t>
            </a:r>
            <a:r>
              <a:rPr lang="en-US" altLang="en-US" dirty="0"/>
              <a:t> assigned a numeric id.</a:t>
            </a:r>
          </a:p>
          <a:p>
            <a:pPr lvl="1"/>
            <a:r>
              <a:rPr lang="en-US" altLang="en-US" sz="2800" dirty="0"/>
              <a:t>Just use a </a:t>
            </a:r>
            <a:r>
              <a:rPr lang="en-US" altLang="en-US" sz="2800" b="1" dirty="0">
                <a:solidFill>
                  <a:srgbClr val="6F2529"/>
                </a:solidFill>
              </a:rPr>
              <a:t>timestamp</a:t>
            </a:r>
            <a:r>
              <a:rPr lang="en-US" altLang="en-US" sz="2800" dirty="0"/>
              <a:t>.</a:t>
            </a:r>
          </a:p>
          <a:p>
            <a:pPr lvl="1"/>
            <a:r>
              <a:rPr lang="en-US" altLang="en-US" sz="2800" dirty="0" err="1"/>
              <a:t>Txn</a:t>
            </a:r>
            <a:r>
              <a:rPr lang="en-US" altLang="en-US" sz="2800" dirty="0"/>
              <a:t> ids assigned at end of READ phase, just before validation begins.</a:t>
            </a:r>
          </a:p>
          <a:p>
            <a:r>
              <a:rPr lang="en-US" altLang="en-US" dirty="0" err="1">
                <a:solidFill>
                  <a:srgbClr val="6F2529"/>
                </a:solidFill>
              </a:rPr>
              <a:t>ReadSet</a:t>
            </a:r>
            <a:r>
              <a:rPr lang="en-US" altLang="en-US" dirty="0">
                <a:solidFill>
                  <a:srgbClr val="6F2529"/>
                </a:solidFill>
              </a:rPr>
              <a:t>(T</a:t>
            </a:r>
            <a:r>
              <a:rPr lang="en-US" altLang="en-US" baseline="-25000" dirty="0">
                <a:solidFill>
                  <a:srgbClr val="6F2529"/>
                </a:solidFill>
              </a:rPr>
              <a:t>i</a:t>
            </a:r>
            <a:r>
              <a:rPr lang="en-US" altLang="en-US" dirty="0">
                <a:solidFill>
                  <a:srgbClr val="6F2529"/>
                </a:solidFill>
              </a:rPr>
              <a:t>):  </a:t>
            </a:r>
            <a:r>
              <a:rPr lang="en-US" altLang="en-US" dirty="0"/>
              <a:t>Set of objects read by </a:t>
            </a:r>
            <a:r>
              <a:rPr lang="en-US" altLang="en-US" dirty="0" err="1"/>
              <a:t>txn</a:t>
            </a:r>
            <a:r>
              <a:rPr lang="en-US" altLang="en-US" dirty="0"/>
              <a:t> T</a:t>
            </a:r>
            <a:r>
              <a:rPr lang="en-US" altLang="en-US" baseline="-25000" dirty="0"/>
              <a:t>i</a:t>
            </a:r>
            <a:r>
              <a:rPr lang="en-US" altLang="en-US" dirty="0"/>
              <a:t>.</a:t>
            </a:r>
          </a:p>
          <a:p>
            <a:r>
              <a:rPr lang="en-US" altLang="en-US" dirty="0" err="1">
                <a:solidFill>
                  <a:srgbClr val="6F2529"/>
                </a:solidFill>
              </a:rPr>
              <a:t>WriteSet</a:t>
            </a:r>
            <a:r>
              <a:rPr lang="en-US" altLang="en-US" dirty="0">
                <a:solidFill>
                  <a:srgbClr val="6F2529"/>
                </a:solidFill>
              </a:rPr>
              <a:t>(T</a:t>
            </a:r>
            <a:r>
              <a:rPr lang="en-US" altLang="en-US" baseline="-25000" dirty="0">
                <a:solidFill>
                  <a:srgbClr val="6F2529"/>
                </a:solidFill>
              </a:rPr>
              <a:t>i</a:t>
            </a:r>
            <a:r>
              <a:rPr lang="en-US" altLang="en-US" dirty="0">
                <a:solidFill>
                  <a:srgbClr val="6F2529"/>
                </a:solidFill>
              </a:rPr>
              <a:t>):</a:t>
            </a:r>
            <a:r>
              <a:rPr lang="en-US" altLang="en-US" dirty="0"/>
              <a:t>  Set of objects modified by T</a:t>
            </a:r>
            <a:r>
              <a:rPr lang="en-US" altLang="en-US" baseline="-25000" dirty="0"/>
              <a:t>i</a:t>
            </a:r>
            <a:r>
              <a:rPr lang="en-US" altLang="en-US" dirty="0"/>
              <a:t>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8306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Test 1</a:t>
            </a:r>
          </a:p>
        </p:txBody>
      </p:sp>
      <p:sp>
        <p:nvSpPr>
          <p:cNvPr id="69635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For all </a:t>
            </a:r>
            <a:r>
              <a:rPr lang="en-US" altLang="en-US" dirty="0" err="1"/>
              <a:t>i</a:t>
            </a:r>
            <a:r>
              <a:rPr lang="en-US" altLang="en-US" dirty="0"/>
              <a:t> and j such that T</a:t>
            </a:r>
            <a:r>
              <a:rPr lang="en-US" altLang="en-US" baseline="-25000" dirty="0"/>
              <a:t>i</a:t>
            </a:r>
            <a:r>
              <a:rPr lang="en-US" altLang="en-US" dirty="0"/>
              <a:t> &lt; T</a:t>
            </a:r>
            <a:r>
              <a:rPr lang="en-US" altLang="en-US" baseline="-25000" dirty="0"/>
              <a:t>j</a:t>
            </a:r>
            <a:r>
              <a:rPr lang="en-US" altLang="en-US" dirty="0"/>
              <a:t>, check that T</a:t>
            </a:r>
            <a:r>
              <a:rPr lang="en-US" altLang="en-US" baseline="-25000" dirty="0"/>
              <a:t>i</a:t>
            </a:r>
            <a:r>
              <a:rPr lang="en-US" altLang="en-US" dirty="0"/>
              <a:t> completes before T</a:t>
            </a:r>
            <a:r>
              <a:rPr lang="en-US" altLang="en-US" baseline="-25000" dirty="0"/>
              <a:t>j</a:t>
            </a:r>
            <a:r>
              <a:rPr lang="en-US" altLang="en-US" dirty="0"/>
              <a:t> begins.</a:t>
            </a:r>
          </a:p>
        </p:txBody>
      </p:sp>
      <p:sp>
        <p:nvSpPr>
          <p:cNvPr id="69636" name="Line 4"/>
          <p:cNvSpPr>
            <a:spLocks noChangeShapeType="1"/>
          </p:cNvSpPr>
          <p:nvPr/>
        </p:nvSpPr>
        <p:spPr bwMode="auto">
          <a:xfrm>
            <a:off x="4876800" y="4343400"/>
            <a:ext cx="1219200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9637" name="Line 5"/>
          <p:cNvSpPr>
            <a:spLocks noChangeShapeType="1"/>
          </p:cNvSpPr>
          <p:nvPr/>
        </p:nvSpPr>
        <p:spPr bwMode="auto">
          <a:xfrm>
            <a:off x="6172200" y="4343400"/>
            <a:ext cx="1219200" cy="0"/>
          </a:xfrm>
          <a:prstGeom prst="line">
            <a:avLst/>
          </a:prstGeom>
          <a:noFill/>
          <a:ln w="127000">
            <a:solidFill>
              <a:schemeClr val="accent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9638" name="Line 6"/>
          <p:cNvSpPr>
            <a:spLocks noChangeShapeType="1"/>
          </p:cNvSpPr>
          <p:nvPr/>
        </p:nvSpPr>
        <p:spPr bwMode="auto">
          <a:xfrm>
            <a:off x="7467600" y="4343400"/>
            <a:ext cx="1219200" cy="0"/>
          </a:xfrm>
          <a:prstGeom prst="line">
            <a:avLst/>
          </a:prstGeom>
          <a:noFill/>
          <a:ln w="127000">
            <a:solidFill>
              <a:srgbClr val="3365FB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9639" name="Line 7"/>
          <p:cNvSpPr>
            <a:spLocks noChangeShapeType="1"/>
          </p:cNvSpPr>
          <p:nvPr/>
        </p:nvSpPr>
        <p:spPr bwMode="auto">
          <a:xfrm>
            <a:off x="533400" y="3829050"/>
            <a:ext cx="1219200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9640" name="Line 8"/>
          <p:cNvSpPr>
            <a:spLocks noChangeShapeType="1"/>
          </p:cNvSpPr>
          <p:nvPr/>
        </p:nvSpPr>
        <p:spPr bwMode="auto">
          <a:xfrm>
            <a:off x="1828800" y="3829050"/>
            <a:ext cx="1219200" cy="0"/>
          </a:xfrm>
          <a:prstGeom prst="line">
            <a:avLst/>
          </a:prstGeom>
          <a:noFill/>
          <a:ln w="127000">
            <a:solidFill>
              <a:schemeClr val="accent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9641" name="Line 9"/>
          <p:cNvSpPr>
            <a:spLocks noChangeShapeType="1"/>
          </p:cNvSpPr>
          <p:nvPr/>
        </p:nvSpPr>
        <p:spPr bwMode="auto">
          <a:xfrm>
            <a:off x="3124200" y="3829050"/>
            <a:ext cx="1219200" cy="0"/>
          </a:xfrm>
          <a:prstGeom prst="line">
            <a:avLst/>
          </a:prstGeom>
          <a:noFill/>
          <a:ln w="127000">
            <a:solidFill>
              <a:srgbClr val="3365FB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69642" name="Rectangle 10"/>
          <p:cNvSpPr>
            <a:spLocks noChangeArrowheads="1"/>
          </p:cNvSpPr>
          <p:nvPr/>
        </p:nvSpPr>
        <p:spPr bwMode="auto">
          <a:xfrm>
            <a:off x="2041327" y="3234928"/>
            <a:ext cx="449561" cy="521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850" b="1" dirty="0"/>
              <a:t>T</a:t>
            </a:r>
            <a:r>
              <a:rPr lang="en-US" altLang="x-none" sz="2850" b="1" baseline="-25000" dirty="0"/>
              <a:t>i</a:t>
            </a:r>
          </a:p>
        </p:txBody>
      </p:sp>
      <p:sp>
        <p:nvSpPr>
          <p:cNvPr id="69643" name="Rectangle 11"/>
          <p:cNvSpPr>
            <a:spLocks noChangeArrowheads="1"/>
          </p:cNvSpPr>
          <p:nvPr/>
        </p:nvSpPr>
        <p:spPr bwMode="auto">
          <a:xfrm>
            <a:off x="6460927" y="3692128"/>
            <a:ext cx="456166" cy="521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850" b="1" dirty="0"/>
              <a:t>T</a:t>
            </a:r>
            <a:r>
              <a:rPr lang="en-US" altLang="x-none" sz="2850" b="1" baseline="-25000" dirty="0"/>
              <a:t>j</a:t>
            </a:r>
          </a:p>
        </p:txBody>
      </p:sp>
      <p:sp>
        <p:nvSpPr>
          <p:cNvPr id="69644" name="Rectangle 12"/>
          <p:cNvSpPr>
            <a:spLocks noChangeArrowheads="1"/>
          </p:cNvSpPr>
          <p:nvPr/>
        </p:nvSpPr>
        <p:spPr bwMode="auto">
          <a:xfrm>
            <a:off x="898327" y="3896916"/>
            <a:ext cx="398458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/>
              <a:t>R</a:t>
            </a:r>
          </a:p>
        </p:txBody>
      </p:sp>
      <p:sp>
        <p:nvSpPr>
          <p:cNvPr id="69645" name="Rectangle 13"/>
          <p:cNvSpPr>
            <a:spLocks noChangeArrowheads="1"/>
          </p:cNvSpPr>
          <p:nvPr/>
        </p:nvSpPr>
        <p:spPr bwMode="auto">
          <a:xfrm>
            <a:off x="2193727" y="3896916"/>
            <a:ext cx="380824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chemeClr val="accent2"/>
                </a:solidFill>
              </a:rPr>
              <a:t>V</a:t>
            </a:r>
          </a:p>
        </p:txBody>
      </p:sp>
      <p:sp>
        <p:nvSpPr>
          <p:cNvPr id="69646" name="Rectangle 14"/>
          <p:cNvSpPr>
            <a:spLocks noChangeArrowheads="1"/>
          </p:cNvSpPr>
          <p:nvPr/>
        </p:nvSpPr>
        <p:spPr bwMode="auto">
          <a:xfrm>
            <a:off x="3489127" y="3896916"/>
            <a:ext cx="470592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rgbClr val="3365FB"/>
                </a:solidFill>
              </a:rPr>
              <a:t>W</a:t>
            </a:r>
          </a:p>
        </p:txBody>
      </p:sp>
      <p:sp>
        <p:nvSpPr>
          <p:cNvPr id="69647" name="Rectangle 15"/>
          <p:cNvSpPr>
            <a:spLocks noChangeArrowheads="1"/>
          </p:cNvSpPr>
          <p:nvPr/>
        </p:nvSpPr>
        <p:spPr bwMode="auto">
          <a:xfrm>
            <a:off x="5241727" y="4411266"/>
            <a:ext cx="398458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/>
              <a:t>R</a:t>
            </a:r>
          </a:p>
        </p:txBody>
      </p:sp>
      <p:sp>
        <p:nvSpPr>
          <p:cNvPr id="69648" name="Rectangle 16"/>
          <p:cNvSpPr>
            <a:spLocks noChangeArrowheads="1"/>
          </p:cNvSpPr>
          <p:nvPr/>
        </p:nvSpPr>
        <p:spPr bwMode="auto">
          <a:xfrm>
            <a:off x="6537127" y="4411266"/>
            <a:ext cx="380824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chemeClr val="accent2"/>
                </a:solidFill>
              </a:rPr>
              <a:t>V</a:t>
            </a:r>
          </a:p>
        </p:txBody>
      </p:sp>
      <p:sp>
        <p:nvSpPr>
          <p:cNvPr id="69649" name="Rectangle 17"/>
          <p:cNvSpPr>
            <a:spLocks noChangeArrowheads="1"/>
          </p:cNvSpPr>
          <p:nvPr/>
        </p:nvSpPr>
        <p:spPr bwMode="auto">
          <a:xfrm>
            <a:off x="7832527" y="4411266"/>
            <a:ext cx="470592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rgbClr val="3365FB"/>
                </a:solidFill>
              </a:rPr>
              <a:t>W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4768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Test 2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683" name="Rectangle 3"/>
              <p:cNvSpPr>
                <a:spLocks noGrp="1" noChangeArrowheads="1"/>
              </p:cNvSpPr>
              <p:nvPr>
                <p:ph idx="1"/>
              </p:nvPr>
            </p:nvSpPr>
            <p:spPr bwMode="auto">
              <a:noFill/>
              <a:extLst>
                <a:ext uri="{909E8E84-426E-40dd-AFC4-6F175D3DCCD1}">
                  <a14:hiddenFill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81641" tIns="40821" rIns="81641" bIns="40821" numCol="1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altLang="en-US" dirty="0"/>
                  <a:t>For all </a:t>
                </a:r>
                <a:r>
                  <a:rPr lang="en-US" altLang="en-US" dirty="0" err="1"/>
                  <a:t>i</a:t>
                </a:r>
                <a:r>
                  <a:rPr lang="en-US" altLang="en-US" dirty="0"/>
                  <a:t> and j such that T</a:t>
                </a:r>
                <a:r>
                  <a:rPr lang="en-US" altLang="en-US" i="0" baseline="-25000" dirty="0">
                    <a:latin typeface="+mj-lt"/>
                  </a:rPr>
                  <a:t>i</a:t>
                </a:r>
                <a:r>
                  <a:rPr lang="en-US" altLang="en-US" dirty="0"/>
                  <a:t> &lt; T</a:t>
                </a:r>
                <a:r>
                  <a:rPr lang="en-US" altLang="en-US" baseline="-25000" dirty="0"/>
                  <a:t>j</a:t>
                </a:r>
                <a:r>
                  <a:rPr lang="en-US" altLang="en-US" dirty="0"/>
                  <a:t>, check that:</a:t>
                </a:r>
              </a:p>
              <a:p>
                <a:pPr lvl="1"/>
                <a:r>
                  <a:rPr lang="en-US" altLang="en-US" sz="2800" dirty="0"/>
                  <a:t>T</a:t>
                </a:r>
                <a:r>
                  <a:rPr lang="en-US" altLang="en-US" sz="2800" baseline="-25000" dirty="0"/>
                  <a:t>i</a:t>
                </a:r>
                <a:r>
                  <a:rPr lang="en-US" altLang="en-US" sz="2800" dirty="0"/>
                  <a:t> completes before T</a:t>
                </a:r>
                <a:r>
                  <a:rPr lang="en-US" altLang="en-US" sz="2800" baseline="-25000" dirty="0"/>
                  <a:t>j</a:t>
                </a:r>
                <a:r>
                  <a:rPr lang="en-US" altLang="en-US" sz="2800" dirty="0"/>
                  <a:t> begins its Write phase</a:t>
                </a:r>
              </a:p>
              <a:p>
                <a:pPr lvl="1"/>
                <a:r>
                  <a:rPr lang="en-US" altLang="en-US" sz="2800" dirty="0" err="1"/>
                  <a:t>WriteSet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i</a:t>
                </a:r>
                <a:r>
                  <a:rPr lang="en-US" altLang="en-US" sz="2800" dirty="0"/>
                  <a:t>) </a:t>
                </a:r>
                <a14:m>
                  <m:oMath xmlns:m="http://schemas.openxmlformats.org/officeDocument/2006/math">
                    <m:r>
                      <a:rPr lang="en-US" altLang="en-US" sz="2800" b="0" i="1" dirty="0" smtClean="0">
                        <a:latin typeface="Cambria Math" charset="0"/>
                      </a:rPr>
                      <m:t>⋂</m:t>
                    </m:r>
                  </m:oMath>
                </a14:m>
                <a:r>
                  <a:rPr lang="en-US" altLang="en-US" sz="2800" dirty="0"/>
                  <a:t> </a:t>
                </a:r>
                <a:r>
                  <a:rPr lang="en-US" altLang="en-US" sz="2800" dirty="0" err="1"/>
                  <a:t>ReadSet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j</a:t>
                </a:r>
                <a:r>
                  <a:rPr lang="en-US" altLang="en-US" sz="2800" dirty="0"/>
                  <a:t>)  is empty.</a:t>
                </a:r>
              </a:p>
            </p:txBody>
          </p:sp>
        </mc:Choice>
        <mc:Fallback xmlns="">
          <p:sp>
            <p:nvSpPr>
              <p:cNvPr id="71683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blipFill rotWithShape="0">
                <a:blip r:embed="rId3"/>
                <a:stretch>
                  <a:fillRect l="-2074" t="-1988"/>
                </a:stretch>
              </a:blipFill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1684" name="Line 4"/>
          <p:cNvSpPr>
            <a:spLocks noChangeShapeType="1"/>
          </p:cNvSpPr>
          <p:nvPr/>
        </p:nvSpPr>
        <p:spPr bwMode="auto">
          <a:xfrm>
            <a:off x="3810000" y="4457700"/>
            <a:ext cx="1219200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1685" name="Line 5"/>
          <p:cNvSpPr>
            <a:spLocks noChangeShapeType="1"/>
          </p:cNvSpPr>
          <p:nvPr/>
        </p:nvSpPr>
        <p:spPr bwMode="auto">
          <a:xfrm>
            <a:off x="5105400" y="4457700"/>
            <a:ext cx="1219200" cy="0"/>
          </a:xfrm>
          <a:prstGeom prst="line">
            <a:avLst/>
          </a:prstGeom>
          <a:noFill/>
          <a:ln w="127000">
            <a:solidFill>
              <a:schemeClr val="accent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1686" name="Line 6"/>
          <p:cNvSpPr>
            <a:spLocks noChangeShapeType="1"/>
          </p:cNvSpPr>
          <p:nvPr/>
        </p:nvSpPr>
        <p:spPr bwMode="auto">
          <a:xfrm>
            <a:off x="6400800" y="4457700"/>
            <a:ext cx="1219200" cy="0"/>
          </a:xfrm>
          <a:prstGeom prst="line">
            <a:avLst/>
          </a:prstGeom>
          <a:noFill/>
          <a:ln w="127000">
            <a:solidFill>
              <a:srgbClr val="3365FB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1687" name="Line 7"/>
          <p:cNvSpPr>
            <a:spLocks noChangeShapeType="1"/>
          </p:cNvSpPr>
          <p:nvPr/>
        </p:nvSpPr>
        <p:spPr bwMode="auto">
          <a:xfrm>
            <a:off x="1905000" y="3829050"/>
            <a:ext cx="1219200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1688" name="Line 8"/>
          <p:cNvSpPr>
            <a:spLocks noChangeShapeType="1"/>
          </p:cNvSpPr>
          <p:nvPr/>
        </p:nvSpPr>
        <p:spPr bwMode="auto">
          <a:xfrm>
            <a:off x="3200400" y="3829050"/>
            <a:ext cx="1219200" cy="0"/>
          </a:xfrm>
          <a:prstGeom prst="line">
            <a:avLst/>
          </a:prstGeom>
          <a:noFill/>
          <a:ln w="127000">
            <a:solidFill>
              <a:schemeClr val="accent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1689" name="Line 9"/>
          <p:cNvSpPr>
            <a:spLocks noChangeShapeType="1"/>
          </p:cNvSpPr>
          <p:nvPr/>
        </p:nvSpPr>
        <p:spPr bwMode="auto">
          <a:xfrm>
            <a:off x="4495800" y="3829050"/>
            <a:ext cx="1219200" cy="0"/>
          </a:xfrm>
          <a:prstGeom prst="line">
            <a:avLst/>
          </a:prstGeom>
          <a:noFill/>
          <a:ln w="127000">
            <a:solidFill>
              <a:srgbClr val="3365FB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1690" name="Rectangle 10"/>
          <p:cNvSpPr>
            <a:spLocks noChangeArrowheads="1"/>
          </p:cNvSpPr>
          <p:nvPr/>
        </p:nvSpPr>
        <p:spPr bwMode="auto">
          <a:xfrm>
            <a:off x="1203127" y="3577828"/>
            <a:ext cx="449561" cy="521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850" b="1" dirty="0"/>
              <a:t>T</a:t>
            </a:r>
            <a:r>
              <a:rPr lang="en-US" altLang="x-none" sz="2850" b="1" baseline="-25000" dirty="0"/>
              <a:t>i</a:t>
            </a:r>
          </a:p>
        </p:txBody>
      </p:sp>
      <p:sp>
        <p:nvSpPr>
          <p:cNvPr id="71691" name="Rectangle 11"/>
          <p:cNvSpPr>
            <a:spLocks noChangeArrowheads="1"/>
          </p:cNvSpPr>
          <p:nvPr/>
        </p:nvSpPr>
        <p:spPr bwMode="auto">
          <a:xfrm>
            <a:off x="7713464" y="4206478"/>
            <a:ext cx="456166" cy="521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850" b="1" dirty="0"/>
              <a:t>T</a:t>
            </a:r>
            <a:r>
              <a:rPr lang="en-US" altLang="x-none" sz="2850" b="1" baseline="-25000" dirty="0"/>
              <a:t>j</a:t>
            </a:r>
          </a:p>
        </p:txBody>
      </p:sp>
      <p:sp>
        <p:nvSpPr>
          <p:cNvPr id="71692" name="Rectangle 12"/>
          <p:cNvSpPr>
            <a:spLocks noChangeArrowheads="1"/>
          </p:cNvSpPr>
          <p:nvPr/>
        </p:nvSpPr>
        <p:spPr bwMode="auto">
          <a:xfrm>
            <a:off x="2269927" y="3896916"/>
            <a:ext cx="398458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/>
              <a:t>R</a:t>
            </a:r>
          </a:p>
        </p:txBody>
      </p:sp>
      <p:sp>
        <p:nvSpPr>
          <p:cNvPr id="71693" name="Rectangle 13"/>
          <p:cNvSpPr>
            <a:spLocks noChangeArrowheads="1"/>
          </p:cNvSpPr>
          <p:nvPr/>
        </p:nvSpPr>
        <p:spPr bwMode="auto">
          <a:xfrm>
            <a:off x="3565327" y="3896916"/>
            <a:ext cx="380824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chemeClr val="accent2"/>
                </a:solidFill>
              </a:rPr>
              <a:t>V</a:t>
            </a:r>
          </a:p>
        </p:txBody>
      </p:sp>
      <p:sp>
        <p:nvSpPr>
          <p:cNvPr id="71694" name="Rectangle 14"/>
          <p:cNvSpPr>
            <a:spLocks noChangeArrowheads="1"/>
          </p:cNvSpPr>
          <p:nvPr/>
        </p:nvSpPr>
        <p:spPr bwMode="auto">
          <a:xfrm>
            <a:off x="4860727" y="3896916"/>
            <a:ext cx="470592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 dirty="0">
                <a:solidFill>
                  <a:srgbClr val="3365FB"/>
                </a:solidFill>
              </a:rPr>
              <a:t>W</a:t>
            </a:r>
          </a:p>
        </p:txBody>
      </p:sp>
      <p:sp>
        <p:nvSpPr>
          <p:cNvPr id="71695" name="Rectangle 15"/>
          <p:cNvSpPr>
            <a:spLocks noChangeArrowheads="1"/>
          </p:cNvSpPr>
          <p:nvPr/>
        </p:nvSpPr>
        <p:spPr bwMode="auto">
          <a:xfrm>
            <a:off x="4174927" y="4525566"/>
            <a:ext cx="398458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 dirty="0"/>
              <a:t>R</a:t>
            </a:r>
          </a:p>
        </p:txBody>
      </p:sp>
      <p:sp>
        <p:nvSpPr>
          <p:cNvPr id="71696" name="Rectangle 16"/>
          <p:cNvSpPr>
            <a:spLocks noChangeArrowheads="1"/>
          </p:cNvSpPr>
          <p:nvPr/>
        </p:nvSpPr>
        <p:spPr bwMode="auto">
          <a:xfrm>
            <a:off x="5470327" y="4525566"/>
            <a:ext cx="380824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chemeClr val="accent2"/>
                </a:solidFill>
              </a:rPr>
              <a:t>V</a:t>
            </a:r>
          </a:p>
        </p:txBody>
      </p:sp>
      <p:sp>
        <p:nvSpPr>
          <p:cNvPr id="71697" name="Rectangle 17"/>
          <p:cNvSpPr>
            <a:spLocks noChangeArrowheads="1"/>
          </p:cNvSpPr>
          <p:nvPr/>
        </p:nvSpPr>
        <p:spPr bwMode="auto">
          <a:xfrm>
            <a:off x="6765727" y="4525566"/>
            <a:ext cx="470592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rgbClr val="3365FB"/>
                </a:solidFill>
              </a:rPr>
              <a:t>W</a:t>
            </a:r>
          </a:p>
        </p:txBody>
      </p:sp>
      <p:sp>
        <p:nvSpPr>
          <p:cNvPr id="71698" name="Rectangle 21"/>
          <p:cNvSpPr>
            <a:spLocks noChangeArrowheads="1"/>
          </p:cNvSpPr>
          <p:nvPr/>
        </p:nvSpPr>
        <p:spPr bwMode="auto">
          <a:xfrm>
            <a:off x="593527" y="5131594"/>
            <a:ext cx="166086" cy="331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1613"/>
          </a:p>
        </p:txBody>
      </p:sp>
      <p:sp>
        <p:nvSpPr>
          <p:cNvPr id="71699" name="Rectangle 22"/>
          <p:cNvSpPr>
            <a:spLocks noChangeArrowheads="1"/>
          </p:cNvSpPr>
          <p:nvPr/>
        </p:nvSpPr>
        <p:spPr bwMode="auto">
          <a:xfrm>
            <a:off x="759614" y="5241132"/>
            <a:ext cx="7932436" cy="45234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marL="342900" indent="-342900" eaLnBrk="1" hangingPunct="1">
              <a:buFont typeface="Wingdings" panose="05000000000000000000" pitchFamily="2" charset="2"/>
              <a:buChar char="ü"/>
            </a:pPr>
            <a:r>
              <a:rPr lang="en-US" altLang="en-US" sz="2400" b="1" dirty="0"/>
              <a:t>“Does T</a:t>
            </a:r>
            <a:r>
              <a:rPr lang="en-US" altLang="en-US" sz="2400" b="1" baseline="-25000" dirty="0"/>
              <a:t>j</a:t>
            </a:r>
            <a:r>
              <a:rPr lang="en-US" altLang="en-US" sz="2400" b="1" dirty="0"/>
              <a:t> read dirty data?”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372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Test 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3731" name="Rectangle 3"/>
              <p:cNvSpPr>
                <a:spLocks noGrp="1" noChangeArrowheads="1"/>
              </p:cNvSpPr>
              <p:nvPr>
                <p:ph idx="1"/>
              </p:nvPr>
            </p:nvSpPr>
            <p:spPr bwMode="auto">
              <a:noFill/>
              <a:extLst>
                <a:ext uri="{909E8E84-426E-40dd-AFC4-6F175D3DCCD1}">
                  <a14:hiddenFill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81641" tIns="40821" rIns="81641" bIns="40821" numCol="1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altLang="en-US" dirty="0"/>
                  <a:t>For all </a:t>
                </a:r>
                <a:r>
                  <a:rPr lang="en-US" altLang="en-US" dirty="0" err="1"/>
                  <a:t>i</a:t>
                </a:r>
                <a:r>
                  <a:rPr lang="en-US" altLang="en-US" dirty="0"/>
                  <a:t> and j such that T</a:t>
                </a:r>
                <a:r>
                  <a:rPr lang="en-US" altLang="en-US" baseline="-25000" dirty="0"/>
                  <a:t>i</a:t>
                </a:r>
                <a:r>
                  <a:rPr lang="en-US" altLang="en-US" dirty="0"/>
                  <a:t> &lt; T</a:t>
                </a:r>
                <a:r>
                  <a:rPr lang="en-US" altLang="en-US" baseline="-25000" dirty="0"/>
                  <a:t>j</a:t>
                </a:r>
                <a:r>
                  <a:rPr lang="en-US" altLang="en-US" dirty="0"/>
                  <a:t>, check that:</a:t>
                </a:r>
              </a:p>
              <a:p>
                <a:pPr lvl="1"/>
                <a:r>
                  <a:rPr lang="en-US" altLang="en-US" sz="2800" dirty="0"/>
                  <a:t>T</a:t>
                </a:r>
                <a:r>
                  <a:rPr lang="en-US" altLang="en-US" sz="2800" baseline="-25000" dirty="0"/>
                  <a:t>i</a:t>
                </a:r>
                <a:r>
                  <a:rPr lang="en-US" altLang="en-US" sz="2800" dirty="0"/>
                  <a:t> completes Read phase before T</a:t>
                </a:r>
                <a:r>
                  <a:rPr lang="en-US" altLang="en-US" sz="2800" baseline="-25000" dirty="0"/>
                  <a:t>j</a:t>
                </a:r>
                <a:r>
                  <a:rPr lang="en-US" altLang="en-US" sz="2800" dirty="0"/>
                  <a:t> does </a:t>
                </a:r>
                <a:r>
                  <a:rPr lang="en-US" altLang="en-US" sz="2800" b="1" dirty="0"/>
                  <a:t>+</a:t>
                </a:r>
              </a:p>
              <a:p>
                <a:pPr lvl="1"/>
                <a:r>
                  <a:rPr lang="en-US" altLang="en-US" sz="2800" dirty="0" err="1"/>
                  <a:t>WriteSet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i</a:t>
                </a:r>
                <a:r>
                  <a:rPr lang="en-US" altLang="en-US" sz="2800" dirty="0"/>
                  <a:t>)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charset="0"/>
                      </a:rPr>
                      <m:t>⋂ </m:t>
                    </m:r>
                  </m:oMath>
                </a14:m>
                <a:r>
                  <a:rPr lang="en-US" altLang="en-US" sz="2800" dirty="0" err="1"/>
                  <a:t>ReadSet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j</a:t>
                </a:r>
                <a:r>
                  <a:rPr lang="en-US" altLang="en-US" sz="2800" dirty="0"/>
                  <a:t>)  is empty </a:t>
                </a:r>
                <a:r>
                  <a:rPr lang="en-US" altLang="en-US" sz="2800" b="1" dirty="0"/>
                  <a:t>+</a:t>
                </a:r>
                <a:endParaRPr lang="en-US" altLang="en-US" sz="2800" dirty="0"/>
              </a:p>
              <a:p>
                <a:pPr lvl="1"/>
                <a:r>
                  <a:rPr lang="en-US" altLang="en-US" sz="2800" dirty="0" err="1"/>
                  <a:t>WriteSet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i</a:t>
                </a:r>
                <a:r>
                  <a:rPr lang="en-US" altLang="en-US" sz="2800" dirty="0"/>
                  <a:t>)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charset="0"/>
                      </a:rPr>
                      <m:t>⋂ </m:t>
                    </m:r>
                  </m:oMath>
                </a14:m>
                <a:r>
                  <a:rPr lang="en-US" altLang="en-US" sz="2800" dirty="0" err="1"/>
                  <a:t>WriteSet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j</a:t>
                </a:r>
                <a:r>
                  <a:rPr lang="en-US" altLang="en-US" sz="2800" dirty="0"/>
                  <a:t>)  is empty.</a:t>
                </a:r>
                <a:endParaRPr lang="en-US" altLang="en-US" sz="4400" dirty="0"/>
              </a:p>
            </p:txBody>
          </p:sp>
        </mc:Choice>
        <mc:Fallback xmlns="">
          <p:sp>
            <p:nvSpPr>
              <p:cNvPr id="7373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 bwMode="auto">
              <a:blipFill rotWithShape="0">
                <a:blip r:embed="rId3"/>
                <a:stretch>
                  <a:fillRect l="-2074" t="-1988"/>
                </a:stretch>
              </a:blipFill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3732" name="Line 4"/>
          <p:cNvSpPr>
            <a:spLocks noChangeShapeType="1"/>
          </p:cNvSpPr>
          <p:nvPr/>
        </p:nvSpPr>
        <p:spPr bwMode="auto">
          <a:xfrm>
            <a:off x="2667000" y="4572000"/>
            <a:ext cx="1219200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3733" name="Line 5"/>
          <p:cNvSpPr>
            <a:spLocks noChangeShapeType="1"/>
          </p:cNvSpPr>
          <p:nvPr/>
        </p:nvSpPr>
        <p:spPr bwMode="auto">
          <a:xfrm>
            <a:off x="3962400" y="4572000"/>
            <a:ext cx="1219200" cy="0"/>
          </a:xfrm>
          <a:prstGeom prst="line">
            <a:avLst/>
          </a:prstGeom>
          <a:noFill/>
          <a:ln w="127000">
            <a:solidFill>
              <a:schemeClr val="accent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3734" name="Line 6"/>
          <p:cNvSpPr>
            <a:spLocks noChangeShapeType="1"/>
          </p:cNvSpPr>
          <p:nvPr/>
        </p:nvSpPr>
        <p:spPr bwMode="auto">
          <a:xfrm>
            <a:off x="5257800" y="4572000"/>
            <a:ext cx="1219200" cy="0"/>
          </a:xfrm>
          <a:prstGeom prst="line">
            <a:avLst/>
          </a:prstGeom>
          <a:noFill/>
          <a:ln w="127000">
            <a:solidFill>
              <a:srgbClr val="3365FB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3735" name="Line 7"/>
          <p:cNvSpPr>
            <a:spLocks noChangeShapeType="1"/>
          </p:cNvSpPr>
          <p:nvPr/>
        </p:nvSpPr>
        <p:spPr bwMode="auto">
          <a:xfrm>
            <a:off x="1981200" y="3943350"/>
            <a:ext cx="1219200" cy="0"/>
          </a:xfrm>
          <a:prstGeom prst="line">
            <a:avLst/>
          </a:prstGeom>
          <a:noFill/>
          <a:ln w="1270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3736" name="Line 8"/>
          <p:cNvSpPr>
            <a:spLocks noChangeShapeType="1"/>
          </p:cNvSpPr>
          <p:nvPr/>
        </p:nvSpPr>
        <p:spPr bwMode="auto">
          <a:xfrm>
            <a:off x="3276600" y="3943350"/>
            <a:ext cx="1219200" cy="0"/>
          </a:xfrm>
          <a:prstGeom prst="line">
            <a:avLst/>
          </a:prstGeom>
          <a:noFill/>
          <a:ln w="127000">
            <a:solidFill>
              <a:schemeClr val="accent2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3737" name="Line 9"/>
          <p:cNvSpPr>
            <a:spLocks noChangeShapeType="1"/>
          </p:cNvSpPr>
          <p:nvPr/>
        </p:nvSpPr>
        <p:spPr bwMode="auto">
          <a:xfrm>
            <a:off x="4572000" y="3943350"/>
            <a:ext cx="1219200" cy="0"/>
          </a:xfrm>
          <a:prstGeom prst="line">
            <a:avLst/>
          </a:prstGeom>
          <a:noFill/>
          <a:ln w="127000">
            <a:solidFill>
              <a:srgbClr val="3365FB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73738" name="Rectangle 10"/>
          <p:cNvSpPr>
            <a:spLocks noChangeArrowheads="1"/>
          </p:cNvSpPr>
          <p:nvPr/>
        </p:nvSpPr>
        <p:spPr bwMode="auto">
          <a:xfrm>
            <a:off x="1279327" y="3692128"/>
            <a:ext cx="449561" cy="521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850" b="1" dirty="0"/>
              <a:t>T</a:t>
            </a:r>
            <a:r>
              <a:rPr lang="en-US" altLang="x-none" sz="2850" b="1" baseline="-25000" dirty="0"/>
              <a:t>i</a:t>
            </a:r>
          </a:p>
        </p:txBody>
      </p:sp>
      <p:sp>
        <p:nvSpPr>
          <p:cNvPr id="73739" name="Rectangle 11"/>
          <p:cNvSpPr>
            <a:spLocks noChangeArrowheads="1"/>
          </p:cNvSpPr>
          <p:nvPr/>
        </p:nvSpPr>
        <p:spPr bwMode="auto">
          <a:xfrm>
            <a:off x="6708122" y="4377928"/>
            <a:ext cx="456166" cy="5215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850" b="1" dirty="0"/>
              <a:t>T</a:t>
            </a:r>
            <a:r>
              <a:rPr lang="en-US" altLang="x-none" sz="2850" b="1" baseline="-25000" dirty="0"/>
              <a:t>j</a:t>
            </a:r>
          </a:p>
        </p:txBody>
      </p:sp>
      <p:sp>
        <p:nvSpPr>
          <p:cNvPr id="73740" name="Rectangle 12"/>
          <p:cNvSpPr>
            <a:spLocks noChangeArrowheads="1"/>
          </p:cNvSpPr>
          <p:nvPr/>
        </p:nvSpPr>
        <p:spPr bwMode="auto">
          <a:xfrm>
            <a:off x="2346127" y="4011216"/>
            <a:ext cx="398458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/>
              <a:t>R</a:t>
            </a:r>
          </a:p>
        </p:txBody>
      </p:sp>
      <p:sp>
        <p:nvSpPr>
          <p:cNvPr id="73741" name="Rectangle 13"/>
          <p:cNvSpPr>
            <a:spLocks noChangeArrowheads="1"/>
          </p:cNvSpPr>
          <p:nvPr/>
        </p:nvSpPr>
        <p:spPr bwMode="auto">
          <a:xfrm>
            <a:off x="3641527" y="4011216"/>
            <a:ext cx="380824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chemeClr val="accent2"/>
                </a:solidFill>
              </a:rPr>
              <a:t>V</a:t>
            </a:r>
          </a:p>
        </p:txBody>
      </p:sp>
      <p:sp>
        <p:nvSpPr>
          <p:cNvPr id="73742" name="Rectangle 14"/>
          <p:cNvSpPr>
            <a:spLocks noChangeArrowheads="1"/>
          </p:cNvSpPr>
          <p:nvPr/>
        </p:nvSpPr>
        <p:spPr bwMode="auto">
          <a:xfrm>
            <a:off x="4936927" y="4011216"/>
            <a:ext cx="470592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rgbClr val="3365FB"/>
                </a:solidFill>
              </a:rPr>
              <a:t>W</a:t>
            </a:r>
          </a:p>
        </p:txBody>
      </p:sp>
      <p:sp>
        <p:nvSpPr>
          <p:cNvPr id="73743" name="Rectangle 15"/>
          <p:cNvSpPr>
            <a:spLocks noChangeArrowheads="1"/>
          </p:cNvSpPr>
          <p:nvPr/>
        </p:nvSpPr>
        <p:spPr bwMode="auto">
          <a:xfrm>
            <a:off x="3031927" y="4639866"/>
            <a:ext cx="398458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/>
              <a:t>R</a:t>
            </a:r>
          </a:p>
        </p:txBody>
      </p:sp>
      <p:sp>
        <p:nvSpPr>
          <p:cNvPr id="73744" name="Rectangle 16"/>
          <p:cNvSpPr>
            <a:spLocks noChangeArrowheads="1"/>
          </p:cNvSpPr>
          <p:nvPr/>
        </p:nvSpPr>
        <p:spPr bwMode="auto">
          <a:xfrm>
            <a:off x="4327327" y="4639866"/>
            <a:ext cx="380824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chemeClr val="accent2"/>
                </a:solidFill>
              </a:rPr>
              <a:t>V</a:t>
            </a:r>
          </a:p>
        </p:txBody>
      </p:sp>
      <p:sp>
        <p:nvSpPr>
          <p:cNvPr id="73745" name="Rectangle 17"/>
          <p:cNvSpPr>
            <a:spLocks noChangeArrowheads="1"/>
          </p:cNvSpPr>
          <p:nvPr/>
        </p:nvSpPr>
        <p:spPr bwMode="auto">
          <a:xfrm>
            <a:off x="5622727" y="4639866"/>
            <a:ext cx="470592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>
                <a:solidFill>
                  <a:srgbClr val="3365FB"/>
                </a:solidFill>
              </a:rPr>
              <a:t>W</a:t>
            </a:r>
          </a:p>
        </p:txBody>
      </p:sp>
      <p:sp>
        <p:nvSpPr>
          <p:cNvPr id="73746" name="Rectangle 21"/>
          <p:cNvSpPr>
            <a:spLocks noChangeArrowheads="1"/>
          </p:cNvSpPr>
          <p:nvPr/>
        </p:nvSpPr>
        <p:spPr bwMode="auto">
          <a:xfrm>
            <a:off x="593527" y="5131594"/>
            <a:ext cx="166086" cy="331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1613"/>
          </a:p>
        </p:txBody>
      </p:sp>
      <p:sp>
        <p:nvSpPr>
          <p:cNvPr id="73747" name="Rectangle 22"/>
          <p:cNvSpPr>
            <a:spLocks noChangeArrowheads="1"/>
          </p:cNvSpPr>
          <p:nvPr/>
        </p:nvSpPr>
        <p:spPr bwMode="auto">
          <a:xfrm>
            <a:off x="968574" y="5241132"/>
            <a:ext cx="4760100" cy="82167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marL="342900" indent="-342900" eaLnBrk="1" hangingPunct="1">
              <a:buFont typeface="Wingdings" panose="05000000000000000000" pitchFamily="2" charset="2"/>
              <a:buChar char="ü"/>
            </a:pPr>
            <a:r>
              <a:rPr lang="en-US" altLang="en-US" sz="2400" dirty="0"/>
              <a:t>“Does T</a:t>
            </a:r>
            <a:r>
              <a:rPr lang="en-US" altLang="en-US" sz="2400" baseline="-25000" dirty="0"/>
              <a:t>j </a:t>
            </a:r>
            <a:r>
              <a:rPr lang="en-US" altLang="en-US" sz="2400" dirty="0"/>
              <a:t>read dirty data?”</a:t>
            </a:r>
          </a:p>
          <a:p>
            <a:pPr marL="342900" indent="-342900" eaLnBrk="1" hangingPunct="1">
              <a:buFont typeface="Wingdings" panose="05000000000000000000" pitchFamily="2" charset="2"/>
              <a:buChar char="ü"/>
            </a:pPr>
            <a:r>
              <a:rPr lang="en-US" altLang="en-US" sz="2400" dirty="0"/>
              <a:t>“Does T</a:t>
            </a:r>
            <a:r>
              <a:rPr lang="en-US" altLang="en-US" sz="2400" baseline="-25000" dirty="0"/>
              <a:t>i</a:t>
            </a:r>
            <a:r>
              <a:rPr lang="en-US" altLang="en-US" sz="2400" dirty="0"/>
              <a:t> overwrite T</a:t>
            </a:r>
            <a:r>
              <a:rPr lang="en-US" altLang="en-US" sz="2400" baseline="-25000" dirty="0"/>
              <a:t>j</a:t>
            </a:r>
            <a:r>
              <a:rPr lang="ja-JP" altLang="en-US" sz="2400" dirty="0"/>
              <a:t>’</a:t>
            </a:r>
            <a:r>
              <a:rPr lang="en-US" altLang="ja-JP" sz="2400" dirty="0"/>
              <a:t>s writes?”</a:t>
            </a:r>
            <a:endParaRPr lang="en-US" altLang="en-US" sz="24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39195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Example: Optimistic CC</a:t>
            </a:r>
          </a:p>
        </p:txBody>
      </p:sp>
      <p:sp>
        <p:nvSpPr>
          <p:cNvPr id="75780" name="Rectangle 4"/>
          <p:cNvSpPr>
            <a:spLocks noChangeArrowheads="1"/>
          </p:cNvSpPr>
          <p:nvPr/>
        </p:nvSpPr>
        <p:spPr bwMode="auto">
          <a:xfrm>
            <a:off x="818555" y="1124744"/>
            <a:ext cx="7437587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	 R(A), W(A), R(B), W(B) C</a:t>
            </a:r>
          </a:p>
          <a:p>
            <a:pPr eaLnBrk="1" hangingPunct="1"/>
            <a:r>
              <a:rPr lang="en-US" altLang="x-none" sz="2400" dirty="0"/>
              <a:t>T2:	   		            R(A), W(A), R(B), W(B) C</a:t>
            </a:r>
          </a:p>
        </p:txBody>
      </p:sp>
      <p:sp>
        <p:nvSpPr>
          <p:cNvPr id="6" name="Down Arrow 5"/>
          <p:cNvSpPr/>
          <p:nvPr/>
        </p:nvSpPr>
        <p:spPr>
          <a:xfrm>
            <a:off x="4283968" y="2060848"/>
            <a:ext cx="792088" cy="122413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11650" y="3416581"/>
            <a:ext cx="9132350" cy="1634421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 R(A), W(A), R(B), W(B)</a:t>
            </a:r>
          </a:p>
          <a:p>
            <a:pPr eaLnBrk="1" hangingPunct="1"/>
            <a:r>
              <a:rPr lang="en-US" altLang="x-none" sz="2400" dirty="0"/>
              <a:t>            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en-US" altLang="x-none" sz="2400" dirty="0">
                <a:solidFill>
                  <a:schemeClr val="accent1"/>
                </a:solidFill>
              </a:rPr>
              <a:t>WRITE </a:t>
            </a:r>
          </a:p>
          <a:p>
            <a:pPr eaLnBrk="1" hangingPunct="1"/>
            <a:r>
              <a:rPr lang="en-US" altLang="x-none" sz="2400" dirty="0"/>
              <a:t>T2:		                R(A), W(A), R(B), W(B)</a:t>
            </a:r>
          </a:p>
          <a:p>
            <a:pPr eaLnBrk="1" hangingPunct="1"/>
            <a:endParaRPr lang="en-US" altLang="x-none" sz="500" dirty="0"/>
          </a:p>
          <a:p>
            <a:pPr eaLnBrk="1" hangingPunct="1"/>
            <a:r>
              <a:rPr lang="en-US" altLang="x-none" sz="2400" dirty="0"/>
              <a:t> 				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lang="en-US" altLang="x-none" sz="2400" dirty="0">
                <a:solidFill>
                  <a:schemeClr val="accent1"/>
                </a:solidFill>
              </a:rPr>
              <a:t>WRITE</a:t>
            </a:r>
          </a:p>
        </p:txBody>
      </p:sp>
      <p:sp>
        <p:nvSpPr>
          <p:cNvPr id="7" name="Rectangle 6"/>
          <p:cNvSpPr/>
          <p:nvPr/>
        </p:nvSpPr>
        <p:spPr>
          <a:xfrm>
            <a:off x="611560" y="3789040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3779912" y="3789040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5364088" y="3789040"/>
            <a:ext cx="1584176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3275856" y="4581128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6444208" y="4581128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8028384" y="4581128"/>
            <a:ext cx="100811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74775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Example: Optimistic CC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543141"/>
            <a:ext cx="8363272" cy="3694171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Validation of T2:</a:t>
            </a:r>
          </a:p>
          <a:p>
            <a:pPr lvl="1"/>
            <a:r>
              <a:rPr lang="en-US" altLang="en-US" sz="3200" dirty="0"/>
              <a:t>Test 1: ???</a:t>
            </a:r>
            <a:endParaRPr lang="en-US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251520" y="3690117"/>
            <a:ext cx="8568952" cy="309209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marL="457200" indent="-457200">
              <a:buFont typeface="Arial" charset="0"/>
              <a:buChar char="•"/>
            </a:pPr>
            <a:r>
              <a:rPr lang="en-US" altLang="en-US" sz="2800" dirty="0"/>
              <a:t>For all </a:t>
            </a:r>
            <a:r>
              <a:rPr lang="en-US" altLang="en-US" sz="2800" dirty="0" err="1"/>
              <a:t>i</a:t>
            </a:r>
            <a:r>
              <a:rPr lang="en-US" altLang="en-US" sz="2800" dirty="0"/>
              <a:t> and j such that T</a:t>
            </a:r>
            <a:r>
              <a:rPr lang="en-US" altLang="en-US" sz="2800" baseline="-25000" dirty="0"/>
              <a:t>i</a:t>
            </a:r>
            <a:r>
              <a:rPr lang="en-US" altLang="en-US" sz="2800" dirty="0"/>
              <a:t> &lt; T</a:t>
            </a:r>
            <a:r>
              <a:rPr lang="en-US" altLang="en-US" sz="2800" baseline="-25000" dirty="0"/>
              <a:t>j</a:t>
            </a:r>
            <a:r>
              <a:rPr lang="en-US" altLang="en-US" sz="2800" dirty="0"/>
              <a:t>, check that T</a:t>
            </a:r>
            <a:r>
              <a:rPr lang="en-US" altLang="en-US" sz="2800" baseline="-25000" dirty="0"/>
              <a:t>i</a:t>
            </a:r>
            <a:r>
              <a:rPr lang="en-US" altLang="en-US" sz="2800" dirty="0"/>
              <a:t> completes before T</a:t>
            </a:r>
            <a:r>
              <a:rPr lang="en-US" altLang="en-US" sz="2800" baseline="-25000" dirty="0"/>
              <a:t>j</a:t>
            </a:r>
            <a:r>
              <a:rPr lang="en-US" altLang="en-US" sz="2800" dirty="0"/>
              <a:t> begins.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5353" y="908720"/>
            <a:ext cx="9132350" cy="1634421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 R(A), W(A), R(B), W(B)</a:t>
            </a:r>
          </a:p>
          <a:p>
            <a:pPr eaLnBrk="1" hangingPunct="1"/>
            <a:r>
              <a:rPr lang="en-US" altLang="x-none" sz="2400" dirty="0"/>
              <a:t>            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en-US" altLang="x-none" sz="2400" dirty="0">
                <a:solidFill>
                  <a:schemeClr val="accent1"/>
                </a:solidFill>
              </a:rPr>
              <a:t>WRITE </a:t>
            </a:r>
          </a:p>
          <a:p>
            <a:pPr eaLnBrk="1" hangingPunct="1"/>
            <a:r>
              <a:rPr lang="en-US" altLang="x-none" sz="2400" dirty="0"/>
              <a:t>T2:		                R(A), W(A), R(B), W(B)</a:t>
            </a:r>
          </a:p>
          <a:p>
            <a:pPr eaLnBrk="1" hangingPunct="1"/>
            <a:endParaRPr lang="en-US" altLang="x-none" sz="500" dirty="0"/>
          </a:p>
          <a:p>
            <a:pPr eaLnBrk="1" hangingPunct="1"/>
            <a:r>
              <a:rPr lang="en-US" altLang="x-none" sz="2400" dirty="0"/>
              <a:t> 				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lang="en-US" altLang="x-none" sz="2400" dirty="0">
                <a:solidFill>
                  <a:schemeClr val="accent1"/>
                </a:solidFill>
              </a:rPr>
              <a:t>WRITE</a:t>
            </a:r>
          </a:p>
        </p:txBody>
      </p:sp>
      <p:sp>
        <p:nvSpPr>
          <p:cNvPr id="7" name="Rectangle 6"/>
          <p:cNvSpPr/>
          <p:nvPr/>
        </p:nvSpPr>
        <p:spPr>
          <a:xfrm>
            <a:off x="615263" y="1281179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83615" y="1281179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67791" y="1281179"/>
            <a:ext cx="1584176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279559" y="2073267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447911" y="2073267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032087" y="2073267"/>
            <a:ext cx="100811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62518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Example: Optimistic CC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543141"/>
            <a:ext cx="8363272" cy="3694171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Validation of T2:</a:t>
            </a:r>
          </a:p>
          <a:p>
            <a:pPr lvl="1"/>
            <a:r>
              <a:rPr lang="en-US" altLang="en-US" sz="3200" dirty="0"/>
              <a:t>Test 1: fails		Test 2: ???</a:t>
            </a:r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51520" y="3690117"/>
                <a:ext cx="8568952" cy="3092090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en-US" altLang="en-US" sz="2800" dirty="0"/>
                  <a:t>For all </a:t>
                </a:r>
                <a:r>
                  <a:rPr lang="en-US" altLang="en-US" sz="2800" dirty="0" err="1"/>
                  <a:t>i</a:t>
                </a:r>
                <a:r>
                  <a:rPr lang="en-US" altLang="en-US" sz="2800" dirty="0"/>
                  <a:t> and j such that T</a:t>
                </a:r>
                <a:r>
                  <a:rPr lang="en-US" altLang="en-US" sz="2800" baseline="-25000" dirty="0"/>
                  <a:t>i</a:t>
                </a:r>
                <a:r>
                  <a:rPr lang="en-US" altLang="en-US" sz="2800" dirty="0"/>
                  <a:t> &lt; T</a:t>
                </a:r>
                <a:r>
                  <a:rPr lang="en-US" altLang="en-US" sz="2800" baseline="-25000" dirty="0"/>
                  <a:t>j</a:t>
                </a:r>
                <a:r>
                  <a:rPr lang="en-US" altLang="en-US" sz="2800" dirty="0"/>
                  <a:t>, check that:</a:t>
                </a:r>
              </a:p>
              <a:p>
                <a:pPr marL="914400" lvl="1" indent="-457200">
                  <a:buFont typeface="Arial" charset="0"/>
                  <a:buChar char="•"/>
                </a:pPr>
                <a:r>
                  <a:rPr lang="en-US" altLang="en-US" sz="2800" dirty="0"/>
                  <a:t>T</a:t>
                </a:r>
                <a:r>
                  <a:rPr lang="en-US" altLang="en-US" sz="2800" baseline="-25000" dirty="0"/>
                  <a:t>i</a:t>
                </a:r>
                <a:r>
                  <a:rPr lang="en-US" altLang="en-US" sz="2800" dirty="0"/>
                  <a:t> completes before T</a:t>
                </a:r>
                <a:r>
                  <a:rPr lang="en-US" altLang="en-US" sz="2800" baseline="-25000" dirty="0"/>
                  <a:t>j</a:t>
                </a:r>
                <a:r>
                  <a:rPr lang="en-US" altLang="en-US" sz="2800" dirty="0"/>
                  <a:t> begins its Write phase</a:t>
                </a:r>
              </a:p>
              <a:p>
                <a:pPr marL="914400" lvl="1" indent="-457200">
                  <a:buFont typeface="Arial" charset="0"/>
                  <a:buChar char="•"/>
                </a:pPr>
                <a:r>
                  <a:rPr lang="en-US" altLang="en-US" sz="2800" dirty="0" err="1"/>
                  <a:t>WriteSet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i</a:t>
                </a:r>
                <a:r>
                  <a:rPr lang="en-US" altLang="en-US" sz="2800" dirty="0"/>
                  <a:t>)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charset="0"/>
                      </a:rPr>
                      <m:t>⋂</m:t>
                    </m:r>
                  </m:oMath>
                </a14:m>
                <a:r>
                  <a:rPr lang="en-US" altLang="en-US" sz="2800" dirty="0"/>
                  <a:t> </a:t>
                </a:r>
                <a:r>
                  <a:rPr lang="en-US" altLang="en-US" sz="2800" dirty="0" err="1"/>
                  <a:t>ReadSet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j</a:t>
                </a:r>
                <a:r>
                  <a:rPr lang="en-US" altLang="en-US" sz="2800" dirty="0"/>
                  <a:t>)  is empty.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3690117"/>
                <a:ext cx="8568952" cy="309209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5353" y="908720"/>
            <a:ext cx="9132350" cy="1634421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 R(A), W(A), R(B), W(B)</a:t>
            </a:r>
          </a:p>
          <a:p>
            <a:pPr eaLnBrk="1" hangingPunct="1"/>
            <a:r>
              <a:rPr lang="en-US" altLang="x-none" sz="2400" dirty="0"/>
              <a:t>            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en-US" altLang="x-none" sz="2400" dirty="0">
                <a:solidFill>
                  <a:schemeClr val="accent1"/>
                </a:solidFill>
              </a:rPr>
              <a:t>WRITE </a:t>
            </a:r>
          </a:p>
          <a:p>
            <a:pPr eaLnBrk="1" hangingPunct="1"/>
            <a:r>
              <a:rPr lang="en-US" altLang="x-none" sz="2400" dirty="0"/>
              <a:t>T2:		                R(A), W(A), R(B), W(B)</a:t>
            </a:r>
          </a:p>
          <a:p>
            <a:pPr eaLnBrk="1" hangingPunct="1"/>
            <a:endParaRPr lang="en-US" altLang="x-none" sz="500" dirty="0"/>
          </a:p>
          <a:p>
            <a:pPr eaLnBrk="1" hangingPunct="1"/>
            <a:r>
              <a:rPr lang="en-US" altLang="x-none" sz="2400" dirty="0"/>
              <a:t> 				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lang="en-US" altLang="x-none" sz="2400" dirty="0">
                <a:solidFill>
                  <a:schemeClr val="accent1"/>
                </a:solidFill>
              </a:rPr>
              <a:t>WRITE</a:t>
            </a:r>
          </a:p>
        </p:txBody>
      </p:sp>
      <p:sp>
        <p:nvSpPr>
          <p:cNvPr id="7" name="Rectangle 6"/>
          <p:cNvSpPr/>
          <p:nvPr/>
        </p:nvSpPr>
        <p:spPr>
          <a:xfrm>
            <a:off x="615263" y="1281179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83615" y="1281179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67791" y="1281179"/>
            <a:ext cx="1584176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279559" y="2073267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447911" y="2073267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032087" y="2073267"/>
            <a:ext cx="100811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604543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Example: Optimistic CC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543141"/>
            <a:ext cx="8363272" cy="3694171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Validation of T2:</a:t>
            </a:r>
          </a:p>
          <a:p>
            <a:pPr lvl="1"/>
            <a:r>
              <a:rPr lang="en-US" altLang="en-US" sz="3200" dirty="0"/>
              <a:t>Test 1: fails		Test 2: fails	Test 3: ???</a:t>
            </a:r>
            <a:endParaRPr lang="en-US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251520" y="3690117"/>
                <a:ext cx="8568952" cy="3092090"/>
              </a:xfrm>
              <a:prstGeom prst="rect">
                <a:avLst/>
              </a:prstGeom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r>
                  <a:rPr lang="en-US" altLang="en-US" sz="2800" dirty="0"/>
                  <a:t>For all </a:t>
                </a:r>
                <a:r>
                  <a:rPr lang="en-US" altLang="en-US" sz="2800" dirty="0" err="1"/>
                  <a:t>i</a:t>
                </a:r>
                <a:r>
                  <a:rPr lang="en-US" altLang="en-US" sz="2800" dirty="0"/>
                  <a:t> and j such that T</a:t>
                </a:r>
                <a:r>
                  <a:rPr lang="en-US" altLang="en-US" sz="2800" baseline="-25000" dirty="0"/>
                  <a:t>i</a:t>
                </a:r>
                <a:r>
                  <a:rPr lang="en-US" altLang="en-US" sz="2800" dirty="0"/>
                  <a:t> &lt; T</a:t>
                </a:r>
                <a:r>
                  <a:rPr lang="en-US" altLang="en-US" sz="2800" baseline="-25000" dirty="0"/>
                  <a:t>j</a:t>
                </a:r>
                <a:r>
                  <a:rPr lang="en-US" altLang="en-US" sz="2800" dirty="0"/>
                  <a:t>, check that:</a:t>
                </a:r>
              </a:p>
              <a:p>
                <a:pPr marL="914400" lvl="1" indent="-457200">
                  <a:buFont typeface="Arial" charset="0"/>
                  <a:buChar char="•"/>
                </a:pPr>
                <a:r>
                  <a:rPr lang="en-US" altLang="en-US" sz="2800" dirty="0"/>
                  <a:t>T</a:t>
                </a:r>
                <a:r>
                  <a:rPr lang="en-US" altLang="en-US" sz="2800" baseline="-25000" dirty="0"/>
                  <a:t>i</a:t>
                </a:r>
                <a:r>
                  <a:rPr lang="en-US" altLang="en-US" sz="2800" dirty="0"/>
                  <a:t> completes Read phase before T</a:t>
                </a:r>
                <a:r>
                  <a:rPr lang="en-US" altLang="en-US" sz="2800" baseline="-25000" dirty="0"/>
                  <a:t>j</a:t>
                </a:r>
                <a:r>
                  <a:rPr lang="en-US" altLang="en-US" sz="2800" dirty="0"/>
                  <a:t> does </a:t>
                </a:r>
                <a:r>
                  <a:rPr lang="en-US" altLang="en-US" sz="2800" b="1" dirty="0"/>
                  <a:t>+</a:t>
                </a:r>
              </a:p>
              <a:p>
                <a:pPr marL="914400" lvl="1" indent="-457200">
                  <a:buFont typeface="Arial" charset="0"/>
                  <a:buChar char="•"/>
                </a:pPr>
                <a:r>
                  <a:rPr lang="en-US" altLang="en-US" sz="2800" dirty="0" err="1"/>
                  <a:t>WriteSet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i</a:t>
                </a:r>
                <a:r>
                  <a:rPr lang="en-US" altLang="en-US" sz="2800" dirty="0"/>
                  <a:t>)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charset="0"/>
                      </a:rPr>
                      <m:t>⋂ </m:t>
                    </m:r>
                  </m:oMath>
                </a14:m>
                <a:r>
                  <a:rPr lang="en-US" altLang="en-US" sz="2800" dirty="0" err="1"/>
                  <a:t>ReadSet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j</a:t>
                </a:r>
                <a:r>
                  <a:rPr lang="en-US" altLang="en-US" sz="2800" dirty="0"/>
                  <a:t>)  is empty </a:t>
                </a:r>
                <a:r>
                  <a:rPr lang="en-US" altLang="en-US" sz="2800" b="1" dirty="0"/>
                  <a:t>+</a:t>
                </a:r>
                <a:endParaRPr lang="en-US" altLang="en-US" sz="2800" dirty="0"/>
              </a:p>
              <a:p>
                <a:pPr marL="914400" lvl="1" indent="-457200">
                  <a:buFont typeface="Arial" charset="0"/>
                  <a:buChar char="•"/>
                </a:pPr>
                <a:r>
                  <a:rPr lang="en-US" altLang="en-US" sz="2800" dirty="0" err="1"/>
                  <a:t>WriteSet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i</a:t>
                </a:r>
                <a:r>
                  <a:rPr lang="en-US" altLang="en-US" sz="2800" dirty="0"/>
                  <a:t>) </a:t>
                </a:r>
                <a14:m>
                  <m:oMath xmlns:m="http://schemas.openxmlformats.org/officeDocument/2006/math">
                    <m:r>
                      <a:rPr lang="en-US" altLang="en-US" sz="2800" i="1" dirty="0">
                        <a:latin typeface="Cambria Math" charset="0"/>
                      </a:rPr>
                      <m:t>⋂ </m:t>
                    </m:r>
                  </m:oMath>
                </a14:m>
                <a:r>
                  <a:rPr lang="en-US" altLang="en-US" sz="2800" dirty="0" err="1"/>
                  <a:t>WriteSet</a:t>
                </a:r>
                <a:r>
                  <a:rPr lang="en-US" altLang="en-US" sz="2800" dirty="0"/>
                  <a:t>(</a:t>
                </a:r>
                <a:r>
                  <a:rPr lang="en-US" altLang="en-US" sz="2800" dirty="0" err="1"/>
                  <a:t>T</a:t>
                </a:r>
                <a:r>
                  <a:rPr lang="en-US" altLang="en-US" sz="2800" baseline="-25000" dirty="0" err="1"/>
                  <a:t>j</a:t>
                </a:r>
                <a:r>
                  <a:rPr lang="en-US" altLang="en-US" sz="2800" dirty="0"/>
                  <a:t>)  is empty.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1520" y="3690117"/>
                <a:ext cx="8568952" cy="3092090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5353" y="908720"/>
            <a:ext cx="9132350" cy="1634421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 R(A), W(A), R(B), W(B)</a:t>
            </a:r>
          </a:p>
          <a:p>
            <a:pPr eaLnBrk="1" hangingPunct="1"/>
            <a:r>
              <a:rPr lang="en-US" altLang="x-none" sz="2400" dirty="0"/>
              <a:t>            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en-US" altLang="x-none" sz="2400" dirty="0">
                <a:solidFill>
                  <a:schemeClr val="accent1"/>
                </a:solidFill>
              </a:rPr>
              <a:t>WRITE </a:t>
            </a:r>
          </a:p>
          <a:p>
            <a:pPr eaLnBrk="1" hangingPunct="1"/>
            <a:r>
              <a:rPr lang="en-US" altLang="x-none" sz="2400" dirty="0"/>
              <a:t>T2:		                R(A), W(A), R(B), W(B)</a:t>
            </a:r>
          </a:p>
          <a:p>
            <a:pPr eaLnBrk="1" hangingPunct="1"/>
            <a:endParaRPr lang="en-US" altLang="x-none" sz="500" dirty="0"/>
          </a:p>
          <a:p>
            <a:pPr eaLnBrk="1" hangingPunct="1"/>
            <a:r>
              <a:rPr lang="en-US" altLang="x-none" sz="2400" dirty="0"/>
              <a:t> 				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lang="en-US" altLang="x-none" sz="2400" dirty="0">
                <a:solidFill>
                  <a:schemeClr val="accent1"/>
                </a:solidFill>
              </a:rPr>
              <a:t>WRITE</a:t>
            </a:r>
          </a:p>
        </p:txBody>
      </p:sp>
      <p:sp>
        <p:nvSpPr>
          <p:cNvPr id="7" name="Rectangle 6"/>
          <p:cNvSpPr/>
          <p:nvPr/>
        </p:nvSpPr>
        <p:spPr>
          <a:xfrm>
            <a:off x="615263" y="1281179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83615" y="1281179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67791" y="1281179"/>
            <a:ext cx="1584176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279559" y="2073267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447911" y="2073267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032087" y="2073267"/>
            <a:ext cx="100811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3230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Example: Optimistic CC</a:t>
            </a:r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2543141"/>
            <a:ext cx="8686800" cy="3694171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Validation of T2:</a:t>
            </a:r>
          </a:p>
          <a:p>
            <a:pPr lvl="1"/>
            <a:r>
              <a:rPr lang="en-US" altLang="en-US" sz="3200" dirty="0"/>
              <a:t>Test 1: fails		Test 2: fails	Test 3: fails</a:t>
            </a:r>
            <a:endParaRPr lang="en-US" altLang="en-US" dirty="0"/>
          </a:p>
        </p:txBody>
      </p:sp>
      <p:sp>
        <p:nvSpPr>
          <p:cNvPr id="2" name="Rectangle 1"/>
          <p:cNvSpPr/>
          <p:nvPr/>
        </p:nvSpPr>
        <p:spPr>
          <a:xfrm>
            <a:off x="251520" y="3690117"/>
            <a:ext cx="8568952" cy="3092090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en-US" sz="3200" dirty="0"/>
              <a:t>T2 gets restarted once T1 is completely finished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5353" y="908720"/>
            <a:ext cx="9132350" cy="1634421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 R(A), W(A), R(B), W(B)</a:t>
            </a:r>
          </a:p>
          <a:p>
            <a:pPr eaLnBrk="1" hangingPunct="1"/>
            <a:r>
              <a:rPr lang="en-US" altLang="x-none" sz="2400" dirty="0"/>
              <a:t>            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en-US" altLang="x-none" sz="2400" dirty="0">
                <a:solidFill>
                  <a:schemeClr val="accent1"/>
                </a:solidFill>
              </a:rPr>
              <a:t>WRITE </a:t>
            </a:r>
          </a:p>
          <a:p>
            <a:pPr eaLnBrk="1" hangingPunct="1"/>
            <a:r>
              <a:rPr lang="en-US" altLang="x-none" sz="2400" dirty="0"/>
              <a:t>T2:		                R(A), W(A), R(B), W(B)</a:t>
            </a:r>
          </a:p>
          <a:p>
            <a:pPr eaLnBrk="1" hangingPunct="1"/>
            <a:endParaRPr lang="en-US" altLang="x-none" sz="500" dirty="0"/>
          </a:p>
          <a:p>
            <a:pPr eaLnBrk="1" hangingPunct="1"/>
            <a:r>
              <a:rPr lang="en-US" altLang="x-none" sz="2400" dirty="0"/>
              <a:t> 				   </a:t>
            </a:r>
            <a:r>
              <a:rPr lang="en-US" altLang="x-none" sz="2400" dirty="0">
                <a:solidFill>
                  <a:schemeClr val="tx1"/>
                </a:solidFill>
              </a:rPr>
              <a:t>READ</a:t>
            </a:r>
            <a:r>
              <a:rPr lang="en-US" altLang="x-none" sz="2400" dirty="0"/>
              <a:t>                  </a:t>
            </a:r>
            <a:r>
              <a:rPr lang="en-US" altLang="x-none" sz="24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x-none" sz="2400" dirty="0">
                <a:solidFill>
                  <a:srgbClr val="C00000"/>
                </a:solidFill>
              </a:rPr>
              <a:t>VALIDATE</a:t>
            </a:r>
            <a:r>
              <a:rPr lang="en-US" altLang="x-none" sz="2400" dirty="0">
                <a:solidFill>
                  <a:schemeClr val="bg2">
                    <a:lumMod val="50000"/>
                  </a:schemeClr>
                </a:solidFill>
              </a:rPr>
              <a:t>  </a:t>
            </a:r>
            <a:r>
              <a:rPr lang="en-US" altLang="x-none" sz="2400" dirty="0">
                <a:solidFill>
                  <a:schemeClr val="accent1"/>
                </a:solidFill>
              </a:rPr>
              <a:t>WRITE</a:t>
            </a:r>
          </a:p>
        </p:txBody>
      </p:sp>
      <p:sp>
        <p:nvSpPr>
          <p:cNvPr id="7" name="Rectangle 6"/>
          <p:cNvSpPr/>
          <p:nvPr/>
        </p:nvSpPr>
        <p:spPr>
          <a:xfrm>
            <a:off x="615263" y="1281179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83615" y="1281179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367791" y="1281179"/>
            <a:ext cx="1584176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3279559" y="2073267"/>
            <a:ext cx="3168352" cy="7200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447911" y="2073267"/>
            <a:ext cx="1584176" cy="72008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8032087" y="2073267"/>
            <a:ext cx="1008112" cy="72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17927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Comments on Validation</a:t>
            </a:r>
          </a:p>
        </p:txBody>
      </p:sp>
      <p:sp>
        <p:nvSpPr>
          <p:cNvPr id="7782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Assignment of </a:t>
            </a:r>
            <a:r>
              <a:rPr lang="en-US" altLang="en-US" dirty="0" err="1"/>
              <a:t>txn</a:t>
            </a:r>
            <a:r>
              <a:rPr lang="en-US" altLang="en-US" dirty="0"/>
              <a:t> id, validation, and the Write phase are inside a </a:t>
            </a:r>
            <a:r>
              <a:rPr lang="en-US" altLang="en-US" b="1" dirty="0">
                <a:solidFill>
                  <a:srgbClr val="6F2529"/>
                </a:solidFill>
              </a:rPr>
              <a:t>critical section</a:t>
            </a:r>
            <a:r>
              <a:rPr lang="en-US" altLang="en-US" dirty="0"/>
              <a:t>!</a:t>
            </a:r>
          </a:p>
          <a:p>
            <a:pPr lvl="1"/>
            <a:r>
              <a:rPr lang="en-US" altLang="en-US" sz="2800" dirty="0"/>
              <a:t>Nothing else goes on concurrently.</a:t>
            </a:r>
          </a:p>
          <a:p>
            <a:pPr lvl="1"/>
            <a:r>
              <a:rPr lang="en-US" altLang="en-US" sz="2800" dirty="0"/>
              <a:t>If validation/write phase is long, major drawback!</a:t>
            </a:r>
          </a:p>
          <a:p>
            <a:pPr lvl="1"/>
            <a:endParaRPr lang="en-US" altLang="en-US" dirty="0"/>
          </a:p>
          <a:p>
            <a:r>
              <a:rPr lang="en-US" altLang="en-US" dirty="0"/>
              <a:t>Optimization for Read-only </a:t>
            </a:r>
            <a:r>
              <a:rPr lang="en-US" altLang="en-US" dirty="0" err="1"/>
              <a:t>txns</a:t>
            </a:r>
            <a:r>
              <a:rPr lang="en-US" altLang="en-US" dirty="0"/>
              <a:t>:</a:t>
            </a:r>
          </a:p>
          <a:p>
            <a:pPr lvl="1"/>
            <a:r>
              <a:rPr lang="en-US" altLang="en-US" sz="2800" dirty="0"/>
              <a:t>Shorter</a:t>
            </a:r>
            <a:r>
              <a:rPr lang="en-US" altLang="ja-JP" sz="2800" dirty="0"/>
              <a:t> critical section </a:t>
            </a:r>
            <a:br>
              <a:rPr lang="en-US" altLang="ja-JP" sz="2800" dirty="0"/>
            </a:br>
            <a:r>
              <a:rPr lang="en-US" altLang="ja-JP" sz="2800" dirty="0"/>
              <a:t>(because there is no Write phase).</a:t>
            </a:r>
            <a:endParaRPr lang="en-US" altLang="en-US" sz="28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13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88640"/>
            <a:ext cx="8229600" cy="792162"/>
          </a:xfrm>
        </p:spPr>
        <p:txBody>
          <a:bodyPr/>
          <a:lstStyle/>
          <a:p>
            <a:r>
              <a:rPr lang="en-US" altLang="x-none" dirty="0"/>
              <a:t>Consistency and Isolation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57200" y="1042317"/>
            <a:ext cx="8229600" cy="4906963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3000" dirty="0">
                <a:latin typeface="Calibri" charset="0"/>
                <a:ea typeface="Calibri" charset="0"/>
                <a:cs typeface="Calibri" charset="0"/>
              </a:rPr>
              <a:t>Each transaction must leave the database in a </a:t>
            </a:r>
            <a:r>
              <a:rPr lang="en-US" altLang="en-US" sz="3000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consistent </a:t>
            </a:r>
            <a:r>
              <a:rPr lang="en-US" altLang="en-US" sz="3000" dirty="0">
                <a:latin typeface="Calibri" charset="0"/>
                <a:ea typeface="Calibri" charset="0"/>
                <a:cs typeface="Calibri" charset="0"/>
              </a:rPr>
              <a:t>state.</a:t>
            </a:r>
          </a:p>
          <a:p>
            <a:pPr lvl="1"/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DBMS will enforce some integrity constraints</a:t>
            </a:r>
            <a:r>
              <a:rPr lang="en-US" altLang="en-US" sz="2200" dirty="0">
                <a:latin typeface="Calibri" charset="0"/>
                <a:ea typeface="Calibri" charset="0"/>
                <a:cs typeface="Calibri" charset="0"/>
              </a:rPr>
              <a:t>.</a:t>
            </a:r>
          </a:p>
          <a:p>
            <a:pPr lvl="1"/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Clearly, no semantic consistency.</a:t>
            </a:r>
            <a:endParaRPr lang="en-US" altLang="en-US" sz="30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en-US" sz="3000" dirty="0">
                <a:latin typeface="Calibri" charset="0"/>
                <a:ea typeface="Calibri" charset="0"/>
                <a:cs typeface="Calibri" charset="0"/>
              </a:rPr>
              <a:t>Users submit transactions, and expect </a:t>
            </a:r>
            <a:r>
              <a:rPr lang="en-US" altLang="en-US" sz="3000" dirty="0">
                <a:solidFill>
                  <a:srgbClr val="6F2529"/>
                </a:solidFill>
                <a:latin typeface="Calibri" charset="0"/>
                <a:ea typeface="Calibri" charset="0"/>
                <a:cs typeface="Calibri" charset="0"/>
              </a:rPr>
              <a:t>isolation </a:t>
            </a:r>
            <a:r>
              <a:rPr lang="en-US" altLang="en-US" sz="3000" dirty="0">
                <a:latin typeface="Calibri" charset="0"/>
                <a:ea typeface="Calibri" charset="0"/>
                <a:cs typeface="Calibri" charset="0"/>
              </a:rPr>
              <a:t>-- each transaction executed by itself.</a:t>
            </a:r>
          </a:p>
          <a:p>
            <a:pPr lvl="1"/>
            <a:r>
              <a:rPr lang="en-US" altLang="en-US" sz="2800" b="1" dirty="0">
                <a:latin typeface="Calibri" charset="0"/>
                <a:ea typeface="Calibri" charset="0"/>
                <a:cs typeface="Calibri" charset="0"/>
              </a:rPr>
              <a:t>Concurrency </a:t>
            </a:r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very important for performance: interleaving actions from different transactions.</a:t>
            </a:r>
          </a:p>
          <a:p>
            <a:pPr lvl="1"/>
            <a:r>
              <a:rPr lang="en-US" sz="2800" dirty="0"/>
              <a:t>Net effect identical to executing all transactions one after the other in some serial order.</a:t>
            </a:r>
            <a:endParaRPr lang="en-US" altLang="en-US" sz="2800" dirty="0">
              <a:latin typeface="Calibri" charset="0"/>
              <a:ea typeface="Calibri" charset="0"/>
              <a:cs typeface="Calibri" charset="0"/>
            </a:endParaRPr>
          </a:p>
          <a:p>
            <a:pPr lvl="1"/>
            <a:endParaRPr lang="en-US" altLang="en-US" sz="2200" dirty="0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06545"/>
      </p:ext>
    </p:extLst>
  </p:cSld>
  <p:clrMapOvr>
    <a:masterClrMapping/>
  </p:clrMapOvr>
  <p:transition>
    <p:cut/>
  </p:transition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Overheads in Optimistic CC</a:t>
            </a:r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66800"/>
            <a:ext cx="8382000" cy="459105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Record read/write activity in </a:t>
            </a:r>
            <a:r>
              <a:rPr lang="en-US" altLang="en-US" dirty="0" err="1"/>
              <a:t>ReadSet</a:t>
            </a:r>
            <a:r>
              <a:rPr lang="en-US" altLang="en-US" dirty="0"/>
              <a:t> and </a:t>
            </a:r>
            <a:r>
              <a:rPr lang="en-US" altLang="en-US" dirty="0" err="1"/>
              <a:t>WriteSet</a:t>
            </a:r>
            <a:r>
              <a:rPr lang="en-US" altLang="en-US" dirty="0"/>
              <a:t> per </a:t>
            </a:r>
            <a:r>
              <a:rPr lang="en-US" altLang="en-US" dirty="0" err="1"/>
              <a:t>txn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sz="2800" dirty="0"/>
              <a:t>Must create and destroy these sets as needed.</a:t>
            </a:r>
            <a:endParaRPr lang="en-US" altLang="en-US" sz="1800" dirty="0"/>
          </a:p>
          <a:p>
            <a:r>
              <a:rPr lang="en-US" altLang="en-US" dirty="0"/>
              <a:t>Check for conflicts during validation, and make validated writes </a:t>
            </a:r>
            <a:r>
              <a:rPr lang="en-US" altLang="ja-JP" dirty="0">
                <a:latin typeface="Arial" charset="0"/>
              </a:rPr>
              <a:t>“</a:t>
            </a:r>
            <a:r>
              <a:rPr lang="en-US" altLang="en-US" dirty="0"/>
              <a:t>global</a:t>
            </a:r>
            <a:r>
              <a:rPr lang="en-US" altLang="ja-JP" dirty="0">
                <a:latin typeface="Arial" charset="0"/>
              </a:rPr>
              <a:t>”</a:t>
            </a:r>
            <a:r>
              <a:rPr lang="en-US" altLang="ja-JP" dirty="0"/>
              <a:t>.</a:t>
            </a:r>
          </a:p>
          <a:p>
            <a:pPr lvl="1"/>
            <a:r>
              <a:rPr lang="en-US" altLang="en-US" sz="2800" dirty="0"/>
              <a:t>Critical section can reduce concurrency.</a:t>
            </a:r>
          </a:p>
          <a:p>
            <a:r>
              <a:rPr lang="en-US" altLang="en-US" b="1" dirty="0"/>
              <a:t>Optimistic CC restarts </a:t>
            </a:r>
            <a:r>
              <a:rPr lang="en-US" altLang="en-US" b="1" dirty="0" err="1"/>
              <a:t>txns</a:t>
            </a:r>
            <a:r>
              <a:rPr lang="en-US" altLang="en-US" b="1" dirty="0"/>
              <a:t> that fail validation</a:t>
            </a:r>
            <a:r>
              <a:rPr lang="en-US" altLang="en-US" dirty="0"/>
              <a:t>.</a:t>
            </a:r>
          </a:p>
          <a:p>
            <a:pPr lvl="1"/>
            <a:r>
              <a:rPr lang="en-US" altLang="en-US" sz="2800" dirty="0"/>
              <a:t>Work done so far is wasted.</a:t>
            </a:r>
          </a:p>
          <a:p>
            <a:pPr lvl="1"/>
            <a:r>
              <a:rPr lang="en-US" altLang="en-US" sz="2800" dirty="0"/>
              <a:t>Requires clean-up.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069672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6245225"/>
            <a:ext cx="9144000" cy="612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2"/>
                </a:solidFill>
              </a:rPr>
              <a:t>Continuous, per-object validation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Timestamp-based CC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Optimistic CC: Timestamp ordering is imposed </a:t>
            </a:r>
            <a:r>
              <a:rPr lang="en-US" dirty="0">
                <a:solidFill>
                  <a:srgbClr val="6F2529"/>
                </a:solidFill>
              </a:rPr>
              <a:t>on transactions</a:t>
            </a:r>
            <a:r>
              <a:rPr lang="en-US" dirty="0"/>
              <a:t>, and </a:t>
            </a:r>
            <a:r>
              <a:rPr lang="en-US" b="1" dirty="0"/>
              <a:t>validation</a:t>
            </a:r>
            <a:r>
              <a:rPr lang="en-US" dirty="0"/>
              <a:t> checks that </a:t>
            </a:r>
            <a:r>
              <a:rPr lang="en-US" dirty="0">
                <a:solidFill>
                  <a:srgbClr val="6F2529"/>
                </a:solidFill>
              </a:rPr>
              <a:t>all conflicting actions occurred in the same order</a:t>
            </a:r>
            <a:r>
              <a:rPr lang="en-US" dirty="0"/>
              <a:t>. </a:t>
            </a:r>
          </a:p>
          <a:p>
            <a:r>
              <a:rPr lang="en-US" dirty="0"/>
              <a:t>Timestamp-based CC</a:t>
            </a:r>
          </a:p>
          <a:p>
            <a:pPr lvl="1">
              <a:defRPr/>
            </a:pPr>
            <a:r>
              <a:rPr lang="en-US" b="1" dirty="0"/>
              <a:t>Continuous validation </a:t>
            </a:r>
            <a:r>
              <a:rPr lang="mr-IN" b="1" dirty="0"/>
              <a:t>–</a:t>
            </a:r>
            <a:r>
              <a:rPr lang="en-US" b="1" dirty="0"/>
              <a:t> not a distinct phase</a:t>
            </a:r>
          </a:p>
          <a:p>
            <a:pPr lvl="1">
              <a:defRPr/>
            </a:pPr>
            <a:r>
              <a:rPr lang="en-US" dirty="0"/>
              <a:t>Keep </a:t>
            </a:r>
            <a:r>
              <a:rPr lang="en-US" dirty="0">
                <a:solidFill>
                  <a:srgbClr val="6F2529"/>
                </a:solidFill>
              </a:rPr>
              <a:t>read </a:t>
            </a:r>
            <a:r>
              <a:rPr lang="en-US" dirty="0"/>
              <a:t>and </a:t>
            </a:r>
            <a:r>
              <a:rPr lang="en-US" dirty="0">
                <a:solidFill>
                  <a:srgbClr val="6F2529"/>
                </a:solidFill>
              </a:rPr>
              <a:t>write</a:t>
            </a:r>
            <a:r>
              <a:rPr lang="en-US" dirty="0"/>
              <a:t> timestamps </a:t>
            </a:r>
            <a:r>
              <a:rPr lang="en-US" b="1" dirty="0"/>
              <a:t>per object</a:t>
            </a:r>
            <a:r>
              <a:rPr lang="en-US" dirty="0"/>
              <a:t>, and </a:t>
            </a:r>
            <a:r>
              <a:rPr lang="en-US" dirty="0">
                <a:solidFill>
                  <a:srgbClr val="6F2529"/>
                </a:solidFill>
              </a:rPr>
              <a:t>starting timestamp </a:t>
            </a:r>
            <a:r>
              <a:rPr lang="en-US" dirty="0"/>
              <a:t>of each </a:t>
            </a:r>
            <a:r>
              <a:rPr lang="en-US" dirty="0" err="1"/>
              <a:t>txn</a:t>
            </a:r>
            <a:endParaRPr lang="en-US" dirty="0"/>
          </a:p>
          <a:p>
            <a:pPr lvl="1">
              <a:defRPr/>
            </a:pPr>
            <a:r>
              <a:rPr lang="en-US" dirty="0"/>
              <a:t>Compare </a:t>
            </a:r>
            <a:r>
              <a:rPr lang="en-US" dirty="0" err="1"/>
              <a:t>txn</a:t>
            </a:r>
            <a:r>
              <a:rPr lang="en-US" dirty="0"/>
              <a:t> timestamp with read/write timestamps of the objects in order to decide between:</a:t>
            </a:r>
          </a:p>
          <a:p>
            <a:pPr lvl="2">
              <a:defRPr/>
            </a:pPr>
            <a:r>
              <a:rPr lang="en-US" sz="2400" dirty="0"/>
              <a:t>Continue, Abort, Commit, Skip write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27009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Timestamp-based CC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extLst/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pPr marL="96441" indent="0">
              <a:buNone/>
              <a:defRPr/>
            </a:pPr>
            <a:r>
              <a:rPr lang="en-US" b="1" dirty="0">
                <a:solidFill>
                  <a:schemeClr val="accent2"/>
                </a:solidFill>
              </a:rPr>
              <a:t>Idea:</a:t>
            </a:r>
            <a:r>
              <a:rPr lang="en-US" dirty="0"/>
              <a:t> </a:t>
            </a:r>
          </a:p>
          <a:p>
            <a:pPr>
              <a:defRPr/>
            </a:pPr>
            <a:r>
              <a:rPr lang="en-US" dirty="0" err="1"/>
              <a:t>Txn</a:t>
            </a:r>
            <a:r>
              <a:rPr lang="en-US" dirty="0"/>
              <a:t> timestamp TS </a:t>
            </a:r>
            <a:r>
              <a:rPr lang="en-US" dirty="0">
                <a:sym typeface="Wingdings"/>
              </a:rPr>
              <a:t> begin time</a:t>
            </a:r>
            <a:endParaRPr lang="en-US" dirty="0"/>
          </a:p>
          <a:p>
            <a:pPr>
              <a:defRPr/>
            </a:pPr>
            <a:r>
              <a:rPr lang="en-US" dirty="0"/>
              <a:t>Object: read-timestamp (RTS) and a write-timestamp (WTS)</a:t>
            </a:r>
          </a:p>
          <a:p>
            <a:pPr lvl="1">
              <a:defRPr/>
            </a:pPr>
            <a:r>
              <a:rPr lang="en-US" sz="2800" dirty="0"/>
              <a:t>If action </a:t>
            </a:r>
            <a:r>
              <a:rPr lang="en-US" sz="2800" dirty="0" err="1"/>
              <a:t>a</a:t>
            </a:r>
            <a:r>
              <a:rPr lang="en-US" sz="2800" baseline="-25000" dirty="0" err="1"/>
              <a:t>i</a:t>
            </a:r>
            <a:r>
              <a:rPr lang="en-US" sz="2800" dirty="0"/>
              <a:t> of </a:t>
            </a:r>
            <a:r>
              <a:rPr lang="en-US" sz="2800" dirty="0" err="1"/>
              <a:t>txn</a:t>
            </a:r>
            <a:r>
              <a:rPr lang="en-US" sz="2800" dirty="0"/>
              <a:t> T</a:t>
            </a:r>
            <a:r>
              <a:rPr lang="en-US" sz="2800" baseline="-25000" dirty="0"/>
              <a:t>i</a:t>
            </a:r>
            <a:r>
              <a:rPr lang="en-US" sz="2800" dirty="0"/>
              <a:t> conflicts with action </a:t>
            </a:r>
            <a:r>
              <a:rPr lang="en-US" sz="2800" dirty="0" err="1"/>
              <a:t>a</a:t>
            </a:r>
            <a:r>
              <a:rPr lang="en-US" sz="2800" baseline="-25000" dirty="0" err="1"/>
              <a:t>j</a:t>
            </a:r>
            <a:r>
              <a:rPr lang="en-US" sz="2800" dirty="0"/>
              <a:t> of </a:t>
            </a:r>
            <a:r>
              <a:rPr lang="en-US" sz="2800" dirty="0" err="1"/>
              <a:t>txn</a:t>
            </a:r>
            <a:r>
              <a:rPr lang="en-US" sz="2800" dirty="0"/>
              <a:t> T</a:t>
            </a:r>
            <a:r>
              <a:rPr lang="en-US" sz="2800" baseline="-25000" dirty="0"/>
              <a:t>j</a:t>
            </a:r>
            <a:r>
              <a:rPr lang="en-US" sz="2800" dirty="0"/>
              <a:t>, and TS(T</a:t>
            </a:r>
            <a:r>
              <a:rPr lang="en-US" sz="2800" baseline="-25000" dirty="0"/>
              <a:t>i</a:t>
            </a:r>
            <a:r>
              <a:rPr lang="en-US" sz="2800" dirty="0"/>
              <a:t>) &lt; TS(T</a:t>
            </a:r>
            <a:r>
              <a:rPr lang="en-US" sz="2800" baseline="-25000" dirty="0"/>
              <a:t>j</a:t>
            </a:r>
            <a:r>
              <a:rPr lang="en-US" sz="2800" dirty="0"/>
              <a:t>), then </a:t>
            </a:r>
            <a:r>
              <a:rPr lang="en-US" sz="2800" dirty="0" err="1"/>
              <a:t>a</a:t>
            </a:r>
            <a:r>
              <a:rPr lang="en-US" sz="2800" baseline="-25000" dirty="0" err="1"/>
              <a:t>i</a:t>
            </a:r>
            <a:r>
              <a:rPr lang="en-US" sz="2800" dirty="0"/>
              <a:t> must occur before </a:t>
            </a:r>
            <a:r>
              <a:rPr lang="en-US" sz="2800" dirty="0" err="1"/>
              <a:t>a</a:t>
            </a:r>
            <a:r>
              <a:rPr lang="en-US" sz="2800" baseline="-25000" dirty="0" err="1"/>
              <a:t>j</a:t>
            </a:r>
            <a:r>
              <a:rPr lang="en-US" sz="2800" dirty="0"/>
              <a:t>.  Otherwise, restart violating </a:t>
            </a:r>
            <a:r>
              <a:rPr lang="en-US" sz="2800" dirty="0" err="1"/>
              <a:t>txn</a:t>
            </a:r>
            <a:r>
              <a:rPr lang="en-US" sz="2800" dirty="0"/>
              <a:t>.</a:t>
            </a:r>
          </a:p>
          <a:p>
            <a:pPr lvl="1">
              <a:defRPr/>
            </a:pPr>
            <a:r>
              <a:rPr lang="en-US" sz="2800" dirty="0"/>
              <a:t>Use RTS, WTS to detect conflicts.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/>
          </p:nvPr>
        </p:nvGraphicFramePr>
        <p:xfrm>
          <a:off x="1403648" y="5273040"/>
          <a:ext cx="6912768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4582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580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0887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Object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Read-timestamp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Write-Timestamp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mr-IN" sz="1800" dirty="0"/>
                        <a:t>…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sz="1800" dirty="0"/>
                        <a:t>…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mr-IN" sz="1800" dirty="0"/>
                        <a:t>…</a:t>
                      </a:r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099715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sz="4000" dirty="0"/>
              <a:t>When </a:t>
            </a:r>
            <a:r>
              <a:rPr lang="en-US" altLang="x-none" sz="4000" dirty="0" err="1"/>
              <a:t>txn</a:t>
            </a:r>
            <a:r>
              <a:rPr lang="en-US" altLang="x-none" sz="4000" dirty="0"/>
              <a:t> T wants to </a:t>
            </a:r>
            <a:r>
              <a:rPr lang="en-US" altLang="x-none" sz="4000" u="sng" dirty="0"/>
              <a:t>READ</a:t>
            </a:r>
            <a:r>
              <a:rPr lang="en-US" altLang="x-none" sz="4000" dirty="0"/>
              <a:t> Object O</a:t>
            </a:r>
          </a:p>
        </p:txBody>
      </p:sp>
      <p:sp>
        <p:nvSpPr>
          <p:cNvPr id="87043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solidFill>
                  <a:srgbClr val="6F2529"/>
                </a:solidFill>
              </a:rPr>
              <a:t>TS(T) &lt; WTS(O): </a:t>
            </a:r>
            <a:r>
              <a:rPr lang="en-US" altLang="en-US" dirty="0"/>
              <a:t>violates timestamp order of T </a:t>
            </a:r>
            <a:r>
              <a:rPr lang="en-US" altLang="en-US" dirty="0" err="1"/>
              <a:t>w.r.t</a:t>
            </a:r>
            <a:r>
              <a:rPr lang="en-US" altLang="en-US" dirty="0"/>
              <a:t>. writer of O.</a:t>
            </a:r>
          </a:p>
          <a:p>
            <a:pPr lvl="1"/>
            <a:r>
              <a:rPr lang="en-US" altLang="en-US" sz="2800" dirty="0"/>
              <a:t>Abort T and restart it with a new, larger TS.</a:t>
            </a:r>
          </a:p>
          <a:p>
            <a:r>
              <a:rPr lang="en-US" altLang="en-US" dirty="0">
                <a:solidFill>
                  <a:srgbClr val="6F2529"/>
                </a:solidFill>
              </a:rPr>
              <a:t>TS(T) &gt;= WTS(O):</a:t>
            </a:r>
          </a:p>
          <a:p>
            <a:pPr lvl="1"/>
            <a:r>
              <a:rPr lang="en-US" altLang="en-US" sz="2800" dirty="0">
                <a:solidFill>
                  <a:srgbClr val="3365FB"/>
                </a:solidFill>
              </a:rPr>
              <a:t>Allow T to read O.</a:t>
            </a:r>
            <a:endParaRPr lang="en-US" altLang="en-US" sz="2800" dirty="0"/>
          </a:p>
          <a:p>
            <a:pPr lvl="1"/>
            <a:r>
              <a:rPr lang="en-US" altLang="en-US" sz="2800" dirty="0"/>
              <a:t>Reset RTS(O) to max(RTS(O), TS(T))</a:t>
            </a:r>
          </a:p>
          <a:p>
            <a:r>
              <a:rPr lang="en-US" altLang="en-US" dirty="0"/>
              <a:t>Change to RTS(O) on reads must be written in some persistent fashion </a:t>
            </a:r>
            <a:r>
              <a:rPr lang="en-US" altLang="en-US" dirty="0">
                <a:sym typeface="Wingdings"/>
              </a:rPr>
              <a:t> </a:t>
            </a:r>
            <a:r>
              <a:rPr lang="en-US" altLang="en-US" dirty="0"/>
              <a:t>overhead.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5167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sz="4000" dirty="0"/>
              <a:t>When </a:t>
            </a:r>
            <a:r>
              <a:rPr lang="en-US" altLang="x-none" sz="4000" dirty="0" err="1"/>
              <a:t>txn</a:t>
            </a:r>
            <a:r>
              <a:rPr lang="en-US" altLang="x-none" sz="4000" dirty="0"/>
              <a:t> T wants to </a:t>
            </a:r>
            <a:r>
              <a:rPr lang="en-US" altLang="x-none" sz="4000" u="sng" dirty="0"/>
              <a:t>write</a:t>
            </a:r>
            <a:r>
              <a:rPr lang="en-US" altLang="x-none" sz="4000" dirty="0"/>
              <a:t> Object O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6F2529"/>
                </a:solidFill>
              </a:rPr>
              <a:t>TS(T) &lt; RTS(O): </a:t>
            </a:r>
            <a:r>
              <a:rPr lang="en-US" altLang="en-US" dirty="0"/>
              <a:t>violates timestamp order of T </a:t>
            </a:r>
            <a:r>
              <a:rPr lang="en-US" altLang="en-US" dirty="0" err="1"/>
              <a:t>w.r.t</a:t>
            </a:r>
            <a:r>
              <a:rPr lang="en-US" altLang="en-US" dirty="0"/>
              <a:t>. writer of O </a:t>
            </a:r>
            <a:r>
              <a:rPr lang="en-US" altLang="en-US" dirty="0">
                <a:sym typeface="Wingdings"/>
              </a:rPr>
              <a:t></a:t>
            </a:r>
            <a:r>
              <a:rPr lang="en-US" altLang="en-US" dirty="0"/>
              <a:t> abort and restart T.</a:t>
            </a:r>
          </a:p>
          <a:p>
            <a:pPr>
              <a:lnSpc>
                <a:spcPct val="90000"/>
              </a:lnSpc>
            </a:pPr>
            <a:r>
              <a:rPr lang="en-US" altLang="en-US" dirty="0">
                <a:solidFill>
                  <a:srgbClr val="6F2529"/>
                </a:solidFill>
              </a:rPr>
              <a:t>TS(T) &lt; WTS(O) </a:t>
            </a:r>
            <a:r>
              <a:rPr lang="en-US" altLang="en-US" dirty="0">
                <a:solidFill>
                  <a:srgbClr val="6F2529"/>
                </a:solidFill>
                <a:sym typeface="Wingdings"/>
              </a:rPr>
              <a:t></a:t>
            </a:r>
            <a:r>
              <a:rPr lang="en-US" altLang="en-US" dirty="0">
                <a:solidFill>
                  <a:srgbClr val="6F2529"/>
                </a:solidFill>
              </a:rPr>
              <a:t> </a:t>
            </a:r>
            <a:r>
              <a:rPr lang="en-US" altLang="en-US" dirty="0"/>
              <a:t>violates timestamp order of T </a:t>
            </a:r>
            <a:r>
              <a:rPr lang="en-US" altLang="en-US" dirty="0" err="1"/>
              <a:t>w.r.t</a:t>
            </a:r>
            <a:r>
              <a:rPr lang="en-US" altLang="en-US" dirty="0"/>
              <a:t>. writer of O. </a:t>
            </a:r>
            <a:r>
              <a:rPr lang="en-US" altLang="en-US" dirty="0">
                <a:sym typeface="Wingdings"/>
              </a:rPr>
              <a:t> </a:t>
            </a:r>
            <a:r>
              <a:rPr lang="en-US" altLang="en-US" dirty="0"/>
              <a:t>???</a:t>
            </a:r>
          </a:p>
          <a:p>
            <a:pPr lvl="1">
              <a:lnSpc>
                <a:spcPct val="90000"/>
              </a:lnSpc>
            </a:pPr>
            <a:r>
              <a:rPr lang="en-US" altLang="en-US" dirty="0">
                <a:solidFill>
                  <a:srgbClr val="6F2529"/>
                </a:solidFill>
              </a:rPr>
              <a:t>Thomas Write Rule:  </a:t>
            </a:r>
            <a:r>
              <a:rPr lang="en-US" altLang="en-US" dirty="0"/>
              <a:t>Outdated write </a:t>
            </a:r>
            <a:r>
              <a:rPr lang="en-US" altLang="en-US" dirty="0">
                <a:sym typeface="Wingdings"/>
              </a:rPr>
              <a:t></a:t>
            </a:r>
            <a:r>
              <a:rPr lang="en-US" altLang="en-US" dirty="0"/>
              <a:t> Safely ignore; need not restart T! </a:t>
            </a:r>
            <a:br>
              <a:rPr lang="en-US" altLang="ja-JP" dirty="0"/>
            </a:br>
            <a:r>
              <a:rPr lang="en-US" altLang="ja-JP" dirty="0"/>
              <a:t>Allows some </a:t>
            </a:r>
            <a:r>
              <a:rPr lang="en-US" altLang="ja-JP" b="1" dirty="0"/>
              <a:t>serializable schedules (correct) that are not conflict serializable</a:t>
            </a:r>
            <a:r>
              <a:rPr lang="en-US" altLang="ja-JP" dirty="0"/>
              <a:t>.</a:t>
            </a:r>
          </a:p>
          <a:p>
            <a:pPr>
              <a:lnSpc>
                <a:spcPct val="90000"/>
              </a:lnSpc>
            </a:pPr>
            <a:endParaRPr lang="en-US" altLang="en-US" dirty="0"/>
          </a:p>
          <a:p>
            <a:pPr>
              <a:lnSpc>
                <a:spcPct val="90000"/>
              </a:lnSpc>
            </a:pPr>
            <a:r>
              <a:rPr lang="en-US" altLang="en-US" dirty="0"/>
              <a:t>Else, allow T to write O (and update WTS(O)).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00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90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909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sz="3800" dirty="0"/>
              <a:t>Timestamp-based CC and Recoverability</a:t>
            </a:r>
          </a:p>
        </p:txBody>
      </p:sp>
      <p:sp>
        <p:nvSpPr>
          <p:cNvPr id="89091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</a:pPr>
            <a:r>
              <a:rPr lang="en-US" dirty="0"/>
              <a:t>Unrecoverable schedules are possible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Solution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Make changes of T1 in a memory buffer and block T2 from committing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Write changes to disk ONLY at commit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endParaRPr lang="en-US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2843808" y="1916832"/>
            <a:ext cx="3024336" cy="2237449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000" b="1" dirty="0"/>
              <a:t>  T1     	                T2</a:t>
            </a:r>
          </a:p>
          <a:p>
            <a:pPr eaLnBrk="1" hangingPunct="1"/>
            <a:r>
              <a:rPr lang="en-US" altLang="x-none" sz="2000" b="1" dirty="0"/>
              <a:t>W(A)</a:t>
            </a:r>
          </a:p>
          <a:p>
            <a:pPr eaLnBrk="1" hangingPunct="1"/>
            <a:r>
              <a:rPr lang="en-US" altLang="x-none" sz="2000" b="1" dirty="0"/>
              <a:t>	                R(A)</a:t>
            </a:r>
          </a:p>
          <a:p>
            <a:pPr eaLnBrk="1" hangingPunct="1"/>
            <a:r>
              <a:rPr lang="en-US" altLang="x-none" sz="2000" b="1" dirty="0"/>
              <a:t>	                W(B)</a:t>
            </a:r>
          </a:p>
          <a:p>
            <a:pPr eaLnBrk="1" hangingPunct="1"/>
            <a:r>
              <a:rPr lang="en-US" altLang="x-none" sz="2000" b="1" dirty="0"/>
              <a:t>		 Commit</a:t>
            </a:r>
          </a:p>
          <a:p>
            <a:pPr eaLnBrk="1" hangingPunct="1"/>
            <a:endParaRPr lang="en-US" altLang="x-none" sz="2000" b="1" dirty="0"/>
          </a:p>
          <a:p>
            <a:pPr eaLnBrk="1" hangingPunct="1"/>
            <a:r>
              <a:rPr lang="en-US" altLang="x-none" sz="2000" b="1" dirty="0">
                <a:solidFill>
                  <a:srgbClr val="FF0000"/>
                </a:solidFill>
              </a:rPr>
              <a:t>Abort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65</a:t>
            </a:fld>
            <a:endParaRPr lang="en-US"/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3563888" y="2492896"/>
            <a:ext cx="1296144" cy="2160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729633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0" y="6245225"/>
            <a:ext cx="9144000" cy="612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2"/>
                </a:solidFill>
              </a:rPr>
              <a:t>Combine with CC =&gt; MVTO, MVOCC, MV2PL</a:t>
            </a:r>
          </a:p>
        </p:txBody>
      </p:sp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err="1"/>
              <a:t>Multiversion</a:t>
            </a:r>
            <a:r>
              <a:rPr lang="en-US" altLang="x-none" dirty="0"/>
              <a:t> Concurrency Control</a:t>
            </a:r>
          </a:p>
        </p:txBody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580765"/>
            <a:ext cx="7772400" cy="4150494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b="1" dirty="0"/>
              <a:t>Goal: </a:t>
            </a:r>
            <a:r>
              <a:rPr lang="en-US" b="1" dirty="0"/>
              <a:t>A transaction never waits on read!</a:t>
            </a:r>
          </a:p>
          <a:p>
            <a:r>
              <a:rPr lang="en-US" b="1" dirty="0"/>
              <a:t>Idea </a:t>
            </a:r>
            <a:r>
              <a:rPr lang="en-US" dirty="0"/>
              <a:t> </a:t>
            </a:r>
          </a:p>
          <a:p>
            <a:pPr lvl="1"/>
            <a:r>
              <a:rPr lang="en-US" sz="2800" dirty="0"/>
              <a:t>Maintain </a:t>
            </a:r>
            <a:r>
              <a:rPr lang="en-US" sz="2800" b="1" dirty="0">
                <a:solidFill>
                  <a:srgbClr val="6F2529"/>
                </a:solidFill>
              </a:rPr>
              <a:t>several versions </a:t>
            </a:r>
            <a:r>
              <a:rPr lang="en-US" sz="2800" dirty="0"/>
              <a:t>of each database object (multi-version), each with a read and a  write timestamp.</a:t>
            </a:r>
          </a:p>
          <a:p>
            <a:pPr lvl="1"/>
            <a:r>
              <a:rPr lang="en-US" sz="2800" dirty="0"/>
              <a:t>Transaction T</a:t>
            </a:r>
            <a:r>
              <a:rPr lang="en-US" sz="2800" baseline="-25000" dirty="0"/>
              <a:t>i</a:t>
            </a:r>
            <a:r>
              <a:rPr lang="en-US" sz="2800" dirty="0"/>
              <a:t> reads the most recent version whose write timestamp precedes TS(T</a:t>
            </a:r>
            <a:r>
              <a:rPr lang="en-US" sz="2800" baseline="-25000" dirty="0"/>
              <a:t>i</a:t>
            </a:r>
            <a:r>
              <a:rPr lang="en-US" sz="2800" dirty="0"/>
              <a:t>), </a:t>
            </a:r>
            <a:br>
              <a:rPr lang="en-US" sz="2800" dirty="0"/>
            </a:br>
            <a:r>
              <a:rPr lang="en-US" sz="2800" dirty="0"/>
              <a:t>i.e., WTS(O)&lt;TS(T</a:t>
            </a:r>
            <a:r>
              <a:rPr lang="en-US" sz="2800" baseline="-25000" dirty="0"/>
              <a:t>i</a:t>
            </a:r>
            <a:r>
              <a:rPr lang="en-US" sz="2800" dirty="0"/>
              <a:t>).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66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5632449"/>
            <a:ext cx="9144000" cy="612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 err="1">
                <a:solidFill>
                  <a:schemeClr val="tx2"/>
                </a:solidFill>
              </a:rPr>
              <a:t>Multiversioning</a:t>
            </a:r>
            <a:r>
              <a:rPr lang="en-US" sz="3600" b="1" dirty="0">
                <a:solidFill>
                  <a:schemeClr val="tx2"/>
                </a:solidFill>
              </a:rPr>
              <a:t> is a storage </a:t>
            </a:r>
            <a:r>
              <a:rPr lang="en-US" sz="3600" b="1" dirty="0" err="1">
                <a:solidFill>
                  <a:schemeClr val="tx2"/>
                </a:solidFill>
              </a:rPr>
              <a:t>mgmt</a:t>
            </a:r>
            <a:r>
              <a:rPr lang="en-US" sz="3600" b="1" dirty="0">
                <a:solidFill>
                  <a:schemeClr val="tx2"/>
                </a:solidFill>
              </a:rPr>
              <a:t> concept!</a:t>
            </a:r>
          </a:p>
        </p:txBody>
      </p:sp>
    </p:spTree>
    <p:extLst>
      <p:ext uri="{BB962C8B-B14F-4D97-AF65-F5344CB8AC3E}">
        <p14:creationId xmlns:p14="http://schemas.microsoft.com/office/powerpoint/2010/main" val="2541257155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 err="1"/>
              <a:t>Multiversion</a:t>
            </a:r>
            <a:r>
              <a:rPr lang="en-US" altLang="x-none" dirty="0"/>
              <a:t> Concurrency Control</a:t>
            </a:r>
          </a:p>
        </p:txBody>
      </p:sp>
      <p:sp>
        <p:nvSpPr>
          <p:cNvPr id="10035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466849"/>
            <a:ext cx="7772400" cy="1447801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pPr marL="0" indent="0" algn="ctr">
              <a:buNone/>
            </a:pPr>
            <a:r>
              <a:rPr lang="en-US" altLang="en-US" dirty="0"/>
              <a:t>MVCC lets writers make a </a:t>
            </a:r>
            <a:r>
              <a:rPr lang="ja-JP" altLang="en-US" dirty="0">
                <a:latin typeface="Arial" charset="0"/>
              </a:rPr>
              <a:t>“</a:t>
            </a:r>
            <a:r>
              <a:rPr lang="en-US" altLang="ja-JP" dirty="0"/>
              <a:t>new</a:t>
            </a:r>
            <a:r>
              <a:rPr lang="ja-JP" altLang="en-US" dirty="0">
                <a:latin typeface="Arial" charset="0"/>
              </a:rPr>
              <a:t>”</a:t>
            </a:r>
            <a:r>
              <a:rPr lang="en-US" altLang="ja-JP" dirty="0"/>
              <a:t> copy while readers use an appropriate </a:t>
            </a:r>
            <a:r>
              <a:rPr lang="ja-JP" altLang="en-US" dirty="0">
                <a:latin typeface="Arial" charset="0"/>
              </a:rPr>
              <a:t>“</a:t>
            </a:r>
            <a:r>
              <a:rPr lang="en-US" altLang="ja-JP" dirty="0"/>
              <a:t>old</a:t>
            </a:r>
            <a:r>
              <a:rPr lang="ja-JP" altLang="en-US" dirty="0">
                <a:latin typeface="Arial" charset="0"/>
              </a:rPr>
              <a:t>”</a:t>
            </a:r>
            <a:r>
              <a:rPr lang="en-US" altLang="ja-JP" dirty="0"/>
              <a:t> copy:</a:t>
            </a:r>
            <a:endParaRPr lang="en-US" altLang="en-US" dirty="0"/>
          </a:p>
        </p:txBody>
      </p:sp>
      <p:sp>
        <p:nvSpPr>
          <p:cNvPr id="100356" name="Line 4"/>
          <p:cNvSpPr>
            <a:spLocks noChangeShapeType="1"/>
          </p:cNvSpPr>
          <p:nvPr/>
        </p:nvSpPr>
        <p:spPr bwMode="auto">
          <a:xfrm>
            <a:off x="1981200" y="3419632"/>
            <a:ext cx="0" cy="10858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57" name="Line 5"/>
          <p:cNvSpPr>
            <a:spLocks noChangeShapeType="1"/>
          </p:cNvSpPr>
          <p:nvPr/>
        </p:nvSpPr>
        <p:spPr bwMode="auto">
          <a:xfrm>
            <a:off x="2819400" y="3419632"/>
            <a:ext cx="0" cy="108585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58" name="Line 6"/>
          <p:cNvSpPr>
            <a:spLocks noChangeShapeType="1"/>
          </p:cNvSpPr>
          <p:nvPr/>
        </p:nvSpPr>
        <p:spPr bwMode="auto">
          <a:xfrm>
            <a:off x="1981200" y="3419632"/>
            <a:ext cx="838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59" name="Line 7"/>
          <p:cNvSpPr>
            <a:spLocks noChangeShapeType="1"/>
          </p:cNvSpPr>
          <p:nvPr/>
        </p:nvSpPr>
        <p:spPr bwMode="auto">
          <a:xfrm>
            <a:off x="1981200" y="3705382"/>
            <a:ext cx="838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60" name="Line 8"/>
          <p:cNvSpPr>
            <a:spLocks noChangeShapeType="1"/>
          </p:cNvSpPr>
          <p:nvPr/>
        </p:nvSpPr>
        <p:spPr bwMode="auto">
          <a:xfrm>
            <a:off x="1981200" y="3991132"/>
            <a:ext cx="838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61" name="Line 9"/>
          <p:cNvSpPr>
            <a:spLocks noChangeShapeType="1"/>
          </p:cNvSpPr>
          <p:nvPr/>
        </p:nvSpPr>
        <p:spPr bwMode="auto">
          <a:xfrm>
            <a:off x="4953000" y="3305332"/>
            <a:ext cx="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62" name="Line 10"/>
          <p:cNvSpPr>
            <a:spLocks noChangeShapeType="1"/>
          </p:cNvSpPr>
          <p:nvPr/>
        </p:nvSpPr>
        <p:spPr bwMode="auto">
          <a:xfrm>
            <a:off x="5791200" y="3305332"/>
            <a:ext cx="0" cy="137160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63" name="Line 11"/>
          <p:cNvSpPr>
            <a:spLocks noChangeShapeType="1"/>
          </p:cNvSpPr>
          <p:nvPr/>
        </p:nvSpPr>
        <p:spPr bwMode="auto">
          <a:xfrm>
            <a:off x="4953000" y="3305332"/>
            <a:ext cx="838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64" name="Line 12"/>
          <p:cNvSpPr>
            <a:spLocks noChangeShapeType="1"/>
          </p:cNvSpPr>
          <p:nvPr/>
        </p:nvSpPr>
        <p:spPr bwMode="auto">
          <a:xfrm>
            <a:off x="4953000" y="3591082"/>
            <a:ext cx="838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65" name="Line 13"/>
          <p:cNvSpPr>
            <a:spLocks noChangeShapeType="1"/>
          </p:cNvSpPr>
          <p:nvPr/>
        </p:nvSpPr>
        <p:spPr bwMode="auto">
          <a:xfrm>
            <a:off x="4953000" y="3876832"/>
            <a:ext cx="838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66" name="Line 14"/>
          <p:cNvSpPr>
            <a:spLocks noChangeShapeType="1"/>
          </p:cNvSpPr>
          <p:nvPr/>
        </p:nvSpPr>
        <p:spPr bwMode="auto">
          <a:xfrm>
            <a:off x="4953000" y="4162582"/>
            <a:ext cx="838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67" name="Line 15"/>
          <p:cNvSpPr>
            <a:spLocks noChangeShapeType="1"/>
          </p:cNvSpPr>
          <p:nvPr/>
        </p:nvSpPr>
        <p:spPr bwMode="auto">
          <a:xfrm>
            <a:off x="4953000" y="4448332"/>
            <a:ext cx="8382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68" name="Rectangle 16"/>
          <p:cNvSpPr>
            <a:spLocks noChangeArrowheads="1"/>
          </p:cNvSpPr>
          <p:nvPr/>
        </p:nvSpPr>
        <p:spPr bwMode="auto">
          <a:xfrm>
            <a:off x="1987749" y="3710145"/>
            <a:ext cx="825103" cy="27622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100369" name="Rectangle 17"/>
          <p:cNvSpPr>
            <a:spLocks noChangeArrowheads="1"/>
          </p:cNvSpPr>
          <p:nvPr/>
        </p:nvSpPr>
        <p:spPr bwMode="auto">
          <a:xfrm>
            <a:off x="4959549" y="3595845"/>
            <a:ext cx="825103" cy="276225"/>
          </a:xfrm>
          <a:prstGeom prst="rect">
            <a:avLst/>
          </a:prstGeom>
          <a:solidFill>
            <a:schemeClr val="hlink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100370" name="Rectangle 18"/>
          <p:cNvSpPr>
            <a:spLocks noChangeArrowheads="1"/>
          </p:cNvSpPr>
          <p:nvPr/>
        </p:nvSpPr>
        <p:spPr bwMode="auto">
          <a:xfrm>
            <a:off x="4959549" y="4167345"/>
            <a:ext cx="825103" cy="276225"/>
          </a:xfrm>
          <a:prstGeom prst="rect">
            <a:avLst/>
          </a:prstGeom>
          <a:solidFill>
            <a:schemeClr val="hlink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100371" name="Rectangle 19"/>
          <p:cNvSpPr>
            <a:spLocks noChangeArrowheads="1"/>
          </p:cNvSpPr>
          <p:nvPr/>
        </p:nvSpPr>
        <p:spPr bwMode="auto">
          <a:xfrm>
            <a:off x="2193727" y="3693476"/>
            <a:ext cx="345558" cy="360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1800" b="1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100372" name="Rectangle 20"/>
          <p:cNvSpPr>
            <a:spLocks noChangeArrowheads="1"/>
          </p:cNvSpPr>
          <p:nvPr/>
        </p:nvSpPr>
        <p:spPr bwMode="auto">
          <a:xfrm>
            <a:off x="5089327" y="3579176"/>
            <a:ext cx="462578" cy="360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en-US" sz="1800" b="1" dirty="0">
                <a:solidFill>
                  <a:schemeClr val="bg1"/>
                </a:solidFill>
              </a:rPr>
              <a:t>O</a:t>
            </a:r>
            <a:r>
              <a:rPr lang="ja-JP" altLang="en-US" sz="1800" b="1" dirty="0">
                <a:solidFill>
                  <a:schemeClr val="bg1"/>
                </a:solidFill>
              </a:rPr>
              <a:t>’</a:t>
            </a:r>
            <a:endParaRPr lang="en-US" altLang="en-US" sz="1800" b="1" dirty="0">
              <a:solidFill>
                <a:schemeClr val="bg1"/>
              </a:solidFill>
            </a:endParaRPr>
          </a:p>
        </p:txBody>
      </p:sp>
      <p:sp>
        <p:nvSpPr>
          <p:cNvPr id="100373" name="Rectangle 21"/>
          <p:cNvSpPr>
            <a:spLocks noChangeArrowheads="1"/>
          </p:cNvSpPr>
          <p:nvPr/>
        </p:nvSpPr>
        <p:spPr bwMode="auto">
          <a:xfrm>
            <a:off x="5089327" y="4150676"/>
            <a:ext cx="579596" cy="360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en-US" sz="1800" b="1" dirty="0">
                <a:solidFill>
                  <a:schemeClr val="bg1"/>
                </a:solidFill>
              </a:rPr>
              <a:t>O</a:t>
            </a:r>
            <a:r>
              <a:rPr lang="ja-JP" altLang="en-US" sz="1800" b="1" dirty="0">
                <a:solidFill>
                  <a:schemeClr val="bg1"/>
                </a:solidFill>
              </a:rPr>
              <a:t>’’</a:t>
            </a:r>
            <a:endParaRPr lang="en-US" altLang="en-US" sz="1800" b="1" dirty="0">
              <a:solidFill>
                <a:schemeClr val="bg1"/>
              </a:solidFill>
            </a:endParaRPr>
          </a:p>
        </p:txBody>
      </p:sp>
      <p:sp>
        <p:nvSpPr>
          <p:cNvPr id="100374" name="Line 22"/>
          <p:cNvSpPr>
            <a:spLocks noChangeShapeType="1"/>
          </p:cNvSpPr>
          <p:nvPr/>
        </p:nvSpPr>
        <p:spPr bwMode="auto">
          <a:xfrm flipV="1">
            <a:off x="2743200" y="3705382"/>
            <a:ext cx="2209800" cy="171450"/>
          </a:xfrm>
          <a:prstGeom prst="line">
            <a:avLst/>
          </a:prstGeom>
          <a:noFill/>
          <a:ln w="50800">
            <a:solidFill>
              <a:schemeClr val="tx1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92183" name="Arc 23"/>
          <p:cNvSpPr>
            <a:spLocks/>
          </p:cNvSpPr>
          <p:nvPr/>
        </p:nvSpPr>
        <p:spPr bwMode="auto">
          <a:xfrm>
            <a:off x="5715000" y="3706573"/>
            <a:ext cx="458986" cy="342900"/>
          </a:xfrm>
          <a:custGeom>
            <a:avLst/>
            <a:gdLst>
              <a:gd name="T0" fmla="*/ 0 w 21675"/>
              <a:gd name="T1" fmla="*/ 0 h 21600"/>
              <a:gd name="T2" fmla="*/ 69115821 w 21675"/>
              <a:gd name="T3" fmla="*/ 38709600 h 21600"/>
              <a:gd name="T4" fmla="*/ 239146 w 21675"/>
              <a:gd name="T5" fmla="*/ 38709600 h 21600"/>
              <a:gd name="T6" fmla="*/ 0 60000 65536"/>
              <a:gd name="T7" fmla="*/ 0 60000 65536"/>
              <a:gd name="T8" fmla="*/ 0 60000 65536"/>
            </a:gdLst>
            <a:ahLst/>
            <a:cxnLst>
              <a:cxn ang="T6">
                <a:pos x="T0" y="T1"/>
              </a:cxn>
              <a:cxn ang="T7">
                <a:pos x="T2" y="T3"/>
              </a:cxn>
              <a:cxn ang="T8">
                <a:pos x="T4" y="T5"/>
              </a:cxn>
            </a:cxnLst>
            <a:rect l="0" t="0" r="r" b="b"/>
            <a:pathLst>
              <a:path w="21675" h="21600" fill="none" extrusionOk="0">
                <a:moveTo>
                  <a:pt x="0" y="0"/>
                </a:moveTo>
                <a:cubicBezTo>
                  <a:pt x="25" y="0"/>
                  <a:pt x="50" y="-1"/>
                  <a:pt x="75" y="-1"/>
                </a:cubicBezTo>
                <a:cubicBezTo>
                  <a:pt x="12004" y="-1"/>
                  <a:pt x="21675" y="9670"/>
                  <a:pt x="21675" y="21600"/>
                </a:cubicBezTo>
              </a:path>
              <a:path w="21675" h="21600" stroke="0" extrusionOk="0">
                <a:moveTo>
                  <a:pt x="0" y="0"/>
                </a:moveTo>
                <a:cubicBezTo>
                  <a:pt x="25" y="0"/>
                  <a:pt x="50" y="-1"/>
                  <a:pt x="75" y="-1"/>
                </a:cubicBezTo>
                <a:cubicBezTo>
                  <a:pt x="12004" y="-1"/>
                  <a:pt x="21675" y="9670"/>
                  <a:pt x="21675" y="21600"/>
                </a:cubicBezTo>
                <a:lnTo>
                  <a:pt x="75" y="21600"/>
                </a:lnTo>
                <a:lnTo>
                  <a:pt x="0" y="0"/>
                </a:lnTo>
                <a:close/>
              </a:path>
            </a:pathLst>
          </a:custGeom>
          <a:noFill/>
          <a:ln w="50800" cap="rnd">
            <a:solidFill>
              <a:schemeClr val="hlink"/>
            </a:solidFill>
            <a:round/>
            <a:headEnd type="none" w="sm" len="sm"/>
            <a:tailEnd type="none" w="sm" len="sm"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7"/>
                    </a:schemeClr>
                  </a:outerShdw>
                </a:effectLst>
              </a14:hiddenEffects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76" name="Line 24"/>
          <p:cNvSpPr>
            <a:spLocks noChangeShapeType="1"/>
          </p:cNvSpPr>
          <p:nvPr/>
        </p:nvSpPr>
        <p:spPr bwMode="auto">
          <a:xfrm flipH="1">
            <a:off x="5791200" y="4048282"/>
            <a:ext cx="381000" cy="285750"/>
          </a:xfrm>
          <a:prstGeom prst="line">
            <a:avLst/>
          </a:prstGeom>
          <a:noFill/>
          <a:ln w="50800">
            <a:solidFill>
              <a:schemeClr val="hlink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0377" name="Rectangle 25"/>
          <p:cNvSpPr>
            <a:spLocks noChangeArrowheads="1"/>
          </p:cNvSpPr>
          <p:nvPr/>
        </p:nvSpPr>
        <p:spPr bwMode="auto">
          <a:xfrm>
            <a:off x="288727" y="3327954"/>
            <a:ext cx="1448424" cy="914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1800" b="1" dirty="0"/>
              <a:t>Current</a:t>
            </a:r>
          </a:p>
          <a:p>
            <a:pPr eaLnBrk="1" hangingPunct="1"/>
            <a:r>
              <a:rPr lang="en-US" altLang="x-none" sz="1800" b="1" dirty="0"/>
              <a:t>versions of</a:t>
            </a:r>
          </a:p>
          <a:p>
            <a:pPr eaLnBrk="1" hangingPunct="1"/>
            <a:r>
              <a:rPr lang="en-US" altLang="x-none" sz="1800" b="1" dirty="0"/>
              <a:t>DB objects.</a:t>
            </a:r>
          </a:p>
        </p:txBody>
      </p:sp>
      <p:sp>
        <p:nvSpPr>
          <p:cNvPr id="100378" name="Rectangle 26"/>
          <p:cNvSpPr>
            <a:spLocks noChangeArrowheads="1"/>
          </p:cNvSpPr>
          <p:nvPr/>
        </p:nvSpPr>
        <p:spPr bwMode="auto">
          <a:xfrm>
            <a:off x="6232327" y="3329145"/>
            <a:ext cx="2525642" cy="914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1800" b="1" dirty="0">
                <a:solidFill>
                  <a:schemeClr val="hlink"/>
                </a:solidFill>
              </a:rPr>
              <a:t>Older versions that</a:t>
            </a:r>
          </a:p>
          <a:p>
            <a:pPr eaLnBrk="1" hangingPunct="1"/>
            <a:r>
              <a:rPr lang="en-US" altLang="x-none" sz="1800" b="1" dirty="0">
                <a:solidFill>
                  <a:schemeClr val="hlink"/>
                </a:solidFill>
              </a:rPr>
              <a:t>may be useful for </a:t>
            </a:r>
          </a:p>
          <a:p>
            <a:pPr eaLnBrk="1" hangingPunct="1"/>
            <a:r>
              <a:rPr lang="en-US" altLang="x-none" sz="1800" b="1" dirty="0">
                <a:solidFill>
                  <a:schemeClr val="hlink"/>
                </a:solidFill>
              </a:rPr>
              <a:t>some active readers.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67</a:t>
            </a:fld>
            <a:endParaRPr lang="en-US"/>
          </a:p>
        </p:txBody>
      </p:sp>
      <p:cxnSp>
        <p:nvCxnSpPr>
          <p:cNvPr id="4" name="Straight Connector 3"/>
          <p:cNvCxnSpPr/>
          <p:nvPr/>
        </p:nvCxnSpPr>
        <p:spPr>
          <a:xfrm>
            <a:off x="3779912" y="2780928"/>
            <a:ext cx="0" cy="3096344"/>
          </a:xfrm>
          <a:prstGeom prst="line">
            <a:avLst/>
          </a:prstGeom>
          <a:ln w="28575"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ight Arrow 4"/>
          <p:cNvSpPr/>
          <p:nvPr/>
        </p:nvSpPr>
        <p:spPr>
          <a:xfrm>
            <a:off x="3848100" y="4864260"/>
            <a:ext cx="1368152" cy="720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Arrow 30"/>
          <p:cNvSpPr/>
          <p:nvPr/>
        </p:nvSpPr>
        <p:spPr>
          <a:xfrm rot="10800000">
            <a:off x="2314228" y="4864260"/>
            <a:ext cx="1368152" cy="7200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517327" y="4841132"/>
            <a:ext cx="4572000" cy="830997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/>
            <a:r>
              <a:rPr lang="en-US" altLang="x-none" b="1" dirty="0"/>
              <a:t>MAIN</a:t>
            </a:r>
          </a:p>
          <a:p>
            <a:pPr eaLnBrk="1" hangingPunct="1"/>
            <a:r>
              <a:rPr lang="en-US" altLang="x-none" b="1" dirty="0"/>
              <a:t>SEGMENT</a:t>
            </a:r>
          </a:p>
        </p:txBody>
      </p:sp>
      <p:sp>
        <p:nvSpPr>
          <p:cNvPr id="7" name="Rectangle 6"/>
          <p:cNvSpPr/>
          <p:nvPr/>
        </p:nvSpPr>
        <p:spPr>
          <a:xfrm>
            <a:off x="5372100" y="5006994"/>
            <a:ext cx="21055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/>
            <a:r>
              <a:rPr lang="en-US" altLang="x-none" b="1">
                <a:solidFill>
                  <a:schemeClr val="hlink"/>
                </a:solidFill>
              </a:rPr>
              <a:t>VERSION POOL</a:t>
            </a:r>
            <a:endParaRPr lang="en-US" altLang="x-none" b="1" dirty="0">
              <a:solidFill>
                <a:schemeClr val="hlin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96482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MV + Timestamp Ordering (MVTO)</a:t>
            </a:r>
          </a:p>
        </p:txBody>
      </p:sp>
      <p:sp>
        <p:nvSpPr>
          <p:cNvPr id="10240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124744"/>
            <a:ext cx="8435280" cy="54006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pPr marL="0" indent="0">
              <a:buNone/>
            </a:pPr>
            <a:r>
              <a:rPr lang="en-US" altLang="en-US" dirty="0"/>
              <a:t>For each version</a:t>
            </a:r>
          </a:p>
          <a:p>
            <a:r>
              <a:rPr lang="en-US" altLang="ja-JP" dirty="0">
                <a:solidFill>
                  <a:schemeClr val="accent2"/>
                </a:solidFill>
              </a:rPr>
              <a:t>WTS</a:t>
            </a:r>
            <a:r>
              <a:rPr lang="en-US" altLang="en-US" dirty="0"/>
              <a:t>: the timestamp of the </a:t>
            </a:r>
            <a:r>
              <a:rPr lang="en-US" altLang="en-US" dirty="0" err="1"/>
              <a:t>txn</a:t>
            </a:r>
            <a:r>
              <a:rPr lang="en-US" altLang="en-US" dirty="0"/>
              <a:t> that created it</a:t>
            </a:r>
          </a:p>
          <a:p>
            <a:r>
              <a:rPr lang="en-US" altLang="ja-JP" dirty="0">
                <a:solidFill>
                  <a:schemeClr val="accent2"/>
                </a:solidFill>
              </a:rPr>
              <a:t>RTS</a:t>
            </a:r>
            <a:r>
              <a:rPr lang="en-US" altLang="en-US" dirty="0"/>
              <a:t>: the timestamp of the </a:t>
            </a:r>
            <a:r>
              <a:rPr lang="en-US" altLang="en-US" dirty="0" err="1"/>
              <a:t>txn</a:t>
            </a:r>
            <a:r>
              <a:rPr lang="en-US" altLang="en-US" dirty="0"/>
              <a:t> that last read it</a:t>
            </a:r>
            <a:endParaRPr lang="en-US" altLang="ja-JP" dirty="0">
              <a:solidFill>
                <a:schemeClr val="accent2"/>
              </a:solidFill>
            </a:endParaRPr>
          </a:p>
          <a:p>
            <a:r>
              <a:rPr lang="en-US" altLang="en-US" dirty="0"/>
              <a:t>Versions are (usually) chained backward; we can discard versions that are </a:t>
            </a:r>
            <a:r>
              <a:rPr lang="ja-JP" altLang="en-US" dirty="0">
                <a:latin typeface="Arial" charset="0"/>
              </a:rPr>
              <a:t>“</a:t>
            </a:r>
            <a:r>
              <a:rPr lang="en-US" altLang="ja-JP" dirty="0"/>
              <a:t>too old to be of interest</a:t>
            </a:r>
            <a:r>
              <a:rPr lang="ja-JP" altLang="en-US" dirty="0"/>
              <a:t>” </a:t>
            </a:r>
            <a:r>
              <a:rPr lang="en-US" altLang="ja-JP" dirty="0"/>
              <a:t>(i.e., garbage collection).</a:t>
            </a:r>
          </a:p>
          <a:p>
            <a:r>
              <a:rPr lang="en-US" altLang="en-US" dirty="0"/>
              <a:t>Each </a:t>
            </a:r>
            <a:r>
              <a:rPr lang="en-US" altLang="en-US" dirty="0" err="1"/>
              <a:t>txn</a:t>
            </a:r>
            <a:r>
              <a:rPr lang="en-US" altLang="en-US" dirty="0"/>
              <a:t> is classified as </a:t>
            </a:r>
            <a:r>
              <a:rPr lang="en-US" altLang="en-US" dirty="0">
                <a:solidFill>
                  <a:schemeClr val="accent2"/>
                </a:solidFill>
              </a:rPr>
              <a:t>Reader</a:t>
            </a:r>
            <a:r>
              <a:rPr lang="en-US" altLang="en-US" dirty="0"/>
              <a:t> or </a:t>
            </a:r>
            <a:r>
              <a:rPr lang="en-US" altLang="en-US" dirty="0">
                <a:solidFill>
                  <a:schemeClr val="accent2"/>
                </a:solidFill>
              </a:rPr>
              <a:t>Writer.</a:t>
            </a:r>
          </a:p>
          <a:p>
            <a:pPr lvl="1"/>
            <a:r>
              <a:rPr lang="en-US" altLang="en-US" sz="2800" dirty="0"/>
              <a:t>Writer may write some object; Reader never will.</a:t>
            </a:r>
          </a:p>
          <a:p>
            <a:pPr lvl="1"/>
            <a:r>
              <a:rPr lang="en-US" altLang="en-US" sz="2800" dirty="0" err="1"/>
              <a:t>Txn</a:t>
            </a:r>
            <a:r>
              <a:rPr lang="en-US" altLang="en-US" sz="2800" dirty="0"/>
              <a:t> declares whether it is a Reader when it begins.</a:t>
            </a:r>
          </a:p>
          <a:p>
            <a:r>
              <a:rPr lang="en-US" altLang="en-US" dirty="0">
                <a:solidFill>
                  <a:schemeClr val="accent2"/>
                </a:solidFill>
              </a:rPr>
              <a:t>Readers are always allowed to proceed.</a:t>
            </a:r>
          </a:p>
          <a:p>
            <a:pPr lvl="1"/>
            <a:endParaRPr lang="en-US" alt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3268315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6245225"/>
            <a:ext cx="9144000" cy="612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2"/>
                </a:solidFill>
              </a:rPr>
              <a:t>Readers always proceed</a:t>
            </a:r>
          </a:p>
        </p:txBody>
      </p:sp>
      <p:sp>
        <p:nvSpPr>
          <p:cNvPr id="1044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Reader </a:t>
            </a:r>
            <a:r>
              <a:rPr lang="en-US" altLang="x-none" dirty="0" err="1"/>
              <a:t>txn</a:t>
            </a:r>
            <a:endParaRPr lang="en-US" altLang="x-none" dirty="0"/>
          </a:p>
        </p:txBody>
      </p:sp>
      <p:sp>
        <p:nvSpPr>
          <p:cNvPr id="104451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For each object to be read:</a:t>
            </a:r>
          </a:p>
          <a:p>
            <a:pPr lvl="1"/>
            <a:r>
              <a:rPr lang="en-US" altLang="en-US" dirty="0"/>
              <a:t>Finds </a:t>
            </a:r>
            <a:r>
              <a:rPr lang="en-US" altLang="en-US" b="1" dirty="0">
                <a:solidFill>
                  <a:srgbClr val="3365FB"/>
                </a:solidFill>
              </a:rPr>
              <a:t>newest version</a:t>
            </a:r>
            <a:r>
              <a:rPr lang="en-US" altLang="en-US" dirty="0"/>
              <a:t> with </a:t>
            </a:r>
            <a:r>
              <a:rPr lang="en-US" altLang="en-US" dirty="0">
                <a:solidFill>
                  <a:srgbClr val="6F2529"/>
                </a:solidFill>
              </a:rPr>
              <a:t>WTS &lt; TS(T): </a:t>
            </a:r>
            <a:r>
              <a:rPr lang="en-US" altLang="en-US" dirty="0"/>
              <a:t>Starts with current version in the main segment and chains backward through earlier versions.</a:t>
            </a:r>
          </a:p>
          <a:p>
            <a:pPr lvl="1"/>
            <a:r>
              <a:rPr lang="en-US" altLang="en-US" dirty="0"/>
              <a:t>Updates RTS to MAX(RTS, TS(T)).</a:t>
            </a:r>
          </a:p>
          <a:p>
            <a:r>
              <a:rPr lang="en-US" altLang="en-US" dirty="0">
                <a:solidFill>
                  <a:srgbClr val="6F2529"/>
                </a:solidFill>
              </a:rPr>
              <a:t>Reader </a:t>
            </a:r>
            <a:r>
              <a:rPr lang="en-US" altLang="en-US" dirty="0" err="1">
                <a:solidFill>
                  <a:srgbClr val="6F2529"/>
                </a:solidFill>
              </a:rPr>
              <a:t>txns</a:t>
            </a:r>
            <a:r>
              <a:rPr lang="en-US" altLang="en-US" dirty="0">
                <a:solidFill>
                  <a:srgbClr val="6F2529"/>
                </a:solidFill>
              </a:rPr>
              <a:t> are never restarted.</a:t>
            </a:r>
          </a:p>
        </p:txBody>
      </p:sp>
      <p:sp>
        <p:nvSpPr>
          <p:cNvPr id="104452" name="Line 4"/>
          <p:cNvSpPr>
            <a:spLocks noChangeShapeType="1"/>
          </p:cNvSpPr>
          <p:nvPr/>
        </p:nvSpPr>
        <p:spPr bwMode="auto">
          <a:xfrm>
            <a:off x="5722739" y="5125943"/>
            <a:ext cx="2895600" cy="0"/>
          </a:xfrm>
          <a:prstGeom prst="line">
            <a:avLst/>
          </a:prstGeom>
          <a:noFill/>
          <a:ln w="762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4453" name="Rectangle 5"/>
          <p:cNvSpPr>
            <a:spLocks noChangeArrowheads="1"/>
          </p:cNvSpPr>
          <p:nvPr/>
        </p:nvSpPr>
        <p:spPr bwMode="auto">
          <a:xfrm>
            <a:off x="6262688" y="5016405"/>
            <a:ext cx="215503" cy="219075"/>
          </a:xfrm>
          <a:prstGeom prst="rect">
            <a:avLst/>
          </a:prstGeom>
          <a:solidFill>
            <a:srgbClr val="3365FB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104454" name="Rectangle 6"/>
          <p:cNvSpPr>
            <a:spLocks noChangeArrowheads="1"/>
          </p:cNvSpPr>
          <p:nvPr/>
        </p:nvSpPr>
        <p:spPr bwMode="auto">
          <a:xfrm>
            <a:off x="7558088" y="5016405"/>
            <a:ext cx="215503" cy="219075"/>
          </a:xfrm>
          <a:prstGeom prst="rect">
            <a:avLst/>
          </a:prstGeom>
          <a:solidFill>
            <a:schemeClr val="accent1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104455" name="AutoShape 7"/>
          <p:cNvSpPr>
            <a:spLocks noChangeArrowheads="1"/>
          </p:cNvSpPr>
          <p:nvPr/>
        </p:nvSpPr>
        <p:spPr bwMode="auto">
          <a:xfrm>
            <a:off x="6948488" y="5187855"/>
            <a:ext cx="367903" cy="333375"/>
          </a:xfrm>
          <a:prstGeom prst="upArrow">
            <a:avLst>
              <a:gd name="adj1" fmla="val 50000"/>
              <a:gd name="adj2" fmla="val 60296"/>
            </a:avLst>
          </a:prstGeom>
          <a:solidFill>
            <a:schemeClr val="accent2"/>
          </a:solidFill>
          <a:ln w="12700">
            <a:solidFill>
              <a:schemeClr val="tx1"/>
            </a:solidFill>
            <a:miter lim="800000"/>
            <a:headEnd/>
            <a:tailEnd/>
          </a:ln>
        </p:spPr>
        <p:txBody>
          <a:bodyPr wrap="none" lIns="81641" tIns="40821" rIns="81641" bIns="40821" anchor="ctr"/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endParaRPr lang="x-none" altLang="x-none" sz="2400"/>
          </a:p>
        </p:txBody>
      </p:sp>
      <p:sp>
        <p:nvSpPr>
          <p:cNvPr id="104456" name="Rectangle 8"/>
          <p:cNvSpPr>
            <a:spLocks noChangeArrowheads="1"/>
          </p:cNvSpPr>
          <p:nvPr/>
        </p:nvSpPr>
        <p:spPr bwMode="auto">
          <a:xfrm>
            <a:off x="6925866" y="5479558"/>
            <a:ext cx="363191" cy="469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513" b="1" dirty="0">
                <a:solidFill>
                  <a:schemeClr val="accent2"/>
                </a:solidFill>
              </a:rPr>
              <a:t>T</a:t>
            </a:r>
          </a:p>
        </p:txBody>
      </p:sp>
      <p:sp>
        <p:nvSpPr>
          <p:cNvPr id="104457" name="Line 10"/>
          <p:cNvSpPr>
            <a:spLocks noChangeShapeType="1"/>
          </p:cNvSpPr>
          <p:nvPr/>
        </p:nvSpPr>
        <p:spPr bwMode="auto">
          <a:xfrm>
            <a:off x="5722739" y="4783043"/>
            <a:ext cx="3200400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stealth" w="med" len="lg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81641" tIns="40821" rIns="81641" bIns="40821"/>
          <a:lstStyle/>
          <a:p>
            <a:endParaRPr lang="en-US" sz="900"/>
          </a:p>
        </p:txBody>
      </p:sp>
      <p:sp>
        <p:nvSpPr>
          <p:cNvPr id="104458" name="Rectangle 11"/>
          <p:cNvSpPr>
            <a:spLocks noChangeArrowheads="1"/>
          </p:cNvSpPr>
          <p:nvPr/>
        </p:nvSpPr>
        <p:spPr bwMode="auto">
          <a:xfrm>
            <a:off x="5706666" y="4365104"/>
            <a:ext cx="3178065" cy="452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b="1"/>
              <a:t>old                       new</a:t>
            </a:r>
          </a:p>
        </p:txBody>
      </p:sp>
      <p:sp>
        <p:nvSpPr>
          <p:cNvPr id="104459" name="Rectangle 12"/>
          <p:cNvSpPr>
            <a:spLocks noChangeArrowheads="1"/>
          </p:cNvSpPr>
          <p:nvPr/>
        </p:nvSpPr>
        <p:spPr bwMode="auto">
          <a:xfrm>
            <a:off x="3573066" y="4599687"/>
            <a:ext cx="2096037" cy="4523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208" tIns="41105" rIns="82208" bIns="41105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b="1"/>
              <a:t>WTS timeline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31924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concurrency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1"/>
            <a:ext cx="8229600" cy="985663"/>
          </a:xfrm>
        </p:spPr>
        <p:txBody>
          <a:bodyPr/>
          <a:lstStyle/>
          <a:p>
            <a:r>
              <a:rPr lang="en-US" sz="2800" dirty="0"/>
              <a:t>Several transactions arrive at (almost) the same time</a:t>
            </a:r>
          </a:p>
          <a:p>
            <a:r>
              <a:rPr lang="en-US" sz="2800" dirty="0"/>
              <a:t>Need to execute in parallel to fully utilize hardware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47004" y="2564904"/>
            <a:ext cx="572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T1: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947004" y="3544750"/>
            <a:ext cx="572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T2: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950328" y="4524596"/>
            <a:ext cx="57259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T3: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65" y="2759358"/>
            <a:ext cx="826344" cy="826344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2542397" y="2563193"/>
            <a:ext cx="7841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R(A)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326586" y="2563193"/>
            <a:ext cx="7040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R(B)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999445" y="2563193"/>
            <a:ext cx="27808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compute-something 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660232" y="2563193"/>
            <a:ext cx="80823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W(C)</a:t>
            </a:r>
          </a:p>
        </p:txBody>
      </p:sp>
      <p:sp>
        <p:nvSpPr>
          <p:cNvPr id="17" name="Rectangle 16"/>
          <p:cNvSpPr/>
          <p:nvPr/>
        </p:nvSpPr>
        <p:spPr>
          <a:xfrm>
            <a:off x="7452428" y="2563193"/>
            <a:ext cx="13027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COMMIT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402984" y="3543039"/>
            <a:ext cx="7841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R(A)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4187173" y="3543039"/>
            <a:ext cx="72648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R(D)</a:t>
            </a:r>
          </a:p>
        </p:txBody>
      </p:sp>
      <p:sp>
        <p:nvSpPr>
          <p:cNvPr id="20" name="Rectangle 19"/>
          <p:cNvSpPr/>
          <p:nvPr/>
        </p:nvSpPr>
        <p:spPr>
          <a:xfrm>
            <a:off x="4860032" y="3543039"/>
            <a:ext cx="27808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compute-something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520819" y="3543039"/>
            <a:ext cx="3978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2542397" y="3543039"/>
            <a:ext cx="7841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R(E) </a:t>
            </a:r>
          </a:p>
        </p:txBody>
      </p:sp>
      <p:sp>
        <p:nvSpPr>
          <p:cNvPr id="24" name="Rectangle 23"/>
          <p:cNvSpPr/>
          <p:nvPr/>
        </p:nvSpPr>
        <p:spPr>
          <a:xfrm>
            <a:off x="6046342" y="4509120"/>
            <a:ext cx="7841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R(E) </a:t>
            </a:r>
          </a:p>
        </p:txBody>
      </p:sp>
      <p:sp>
        <p:nvSpPr>
          <p:cNvPr id="26" name="Rectangle 25"/>
          <p:cNvSpPr/>
          <p:nvPr/>
        </p:nvSpPr>
        <p:spPr>
          <a:xfrm>
            <a:off x="3310038" y="4509120"/>
            <a:ext cx="27808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compute-something </a:t>
            </a:r>
          </a:p>
        </p:txBody>
      </p:sp>
      <p:sp>
        <p:nvSpPr>
          <p:cNvPr id="27" name="Rectangle 26"/>
          <p:cNvSpPr/>
          <p:nvPr/>
        </p:nvSpPr>
        <p:spPr>
          <a:xfrm>
            <a:off x="6694414" y="4509120"/>
            <a:ext cx="39786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mr-IN" dirty="0"/>
              <a:t>…</a:t>
            </a:r>
            <a:endParaRPr lang="en-US" dirty="0"/>
          </a:p>
        </p:txBody>
      </p:sp>
      <p:sp>
        <p:nvSpPr>
          <p:cNvPr id="28" name="Rectangle 27"/>
          <p:cNvSpPr/>
          <p:nvPr/>
        </p:nvSpPr>
        <p:spPr>
          <a:xfrm>
            <a:off x="2542397" y="4509120"/>
            <a:ext cx="7954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R(D) </a:t>
            </a: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565" y="3739204"/>
            <a:ext cx="826344" cy="826344"/>
          </a:xfrm>
          <a:prstGeom prst="rect">
            <a:avLst/>
          </a:prstGeom>
        </p:spPr>
      </p:pic>
      <p:sp>
        <p:nvSpPr>
          <p:cNvPr id="30" name="Rounded Rectangular Callout 29"/>
          <p:cNvSpPr/>
          <p:nvPr/>
        </p:nvSpPr>
        <p:spPr>
          <a:xfrm>
            <a:off x="2339752" y="5445224"/>
            <a:ext cx="4752528" cy="1152128"/>
          </a:xfrm>
          <a:prstGeom prst="wedgeRoundRectCallout">
            <a:avLst>
              <a:gd name="adj1" fmla="val -37668"/>
              <a:gd name="adj2" fmla="val -90721"/>
              <a:gd name="adj3" fmla="val 16667"/>
            </a:avLst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User writes SQL queries.</a:t>
            </a:r>
          </a:p>
          <a:p>
            <a:pPr algn="ctr"/>
            <a:r>
              <a:rPr lang="en-US" dirty="0"/>
              <a:t>Translated to actions!</a:t>
            </a:r>
          </a:p>
        </p:txBody>
      </p:sp>
    </p:spTree>
    <p:extLst>
      <p:ext uri="{BB962C8B-B14F-4D97-AF65-F5344CB8AC3E}">
        <p14:creationId xmlns:p14="http://schemas.microsoft.com/office/powerpoint/2010/main" val="49872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3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6" presetClass="emph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4000"/>
                                  </p:iterate>
                                  <p:childTnLst>
                                    <p:set>
                                      <p:cBhvr override="childStyl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p:clrVal>
                                          <a:schemeClr val="accent2"/>
                                        </p:clrVal>
                                      </p:to>
                                    </p:set>
                                    <p:set>
                                      <p:cBhvr>
                                        <p:cTn id="4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8" grpId="0"/>
      <p:bldP spid="23" grpId="0"/>
      <p:bldP spid="26" grpId="0"/>
      <p:bldP spid="28" grpId="0"/>
      <p:bldP spid="28" grpId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5200650"/>
            <a:ext cx="9144000" cy="16573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tx2"/>
                </a:solidFill>
              </a:rPr>
              <a:t>Writers create new copy </a:t>
            </a:r>
            <a:br>
              <a:rPr lang="en-US" sz="3600" b="1" dirty="0">
                <a:solidFill>
                  <a:schemeClr val="tx2"/>
                </a:solidFill>
              </a:rPr>
            </a:br>
            <a:r>
              <a:rPr lang="en-US" sz="3600" b="1" dirty="0">
                <a:solidFill>
                  <a:schemeClr val="tx2"/>
                </a:solidFill>
              </a:rPr>
              <a:t>(…if no younger transaction has read the data)</a:t>
            </a:r>
            <a:br>
              <a:rPr lang="en-US" sz="3600" b="1" dirty="0">
                <a:solidFill>
                  <a:schemeClr val="tx2"/>
                </a:solidFill>
              </a:rPr>
            </a:br>
            <a:r>
              <a:rPr lang="en-US" sz="3600" b="1" dirty="0">
                <a:solidFill>
                  <a:schemeClr val="tx2"/>
                </a:solidFill>
              </a:rPr>
              <a:t>(…and if no active </a:t>
            </a:r>
            <a:r>
              <a:rPr lang="en-US" sz="3600" b="1" dirty="0" err="1">
                <a:solidFill>
                  <a:schemeClr val="tx2"/>
                </a:solidFill>
              </a:rPr>
              <a:t>xaction</a:t>
            </a:r>
            <a:r>
              <a:rPr lang="en-US" sz="3600" b="1" dirty="0">
                <a:solidFill>
                  <a:schemeClr val="tx2"/>
                </a:solidFill>
              </a:rPr>
              <a:t> holds V’s lock )</a:t>
            </a:r>
          </a:p>
        </p:txBody>
      </p:sp>
      <p:sp>
        <p:nvSpPr>
          <p:cNvPr id="1064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Writer </a:t>
            </a:r>
            <a:r>
              <a:rPr lang="en-US" altLang="x-none" dirty="0" err="1"/>
              <a:t>txn</a:t>
            </a:r>
            <a:endParaRPr lang="en-US" altLang="x-non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6499" name="Rectangle 3"/>
              <p:cNvSpPr>
                <a:spLocks noGrp="1" noChangeArrowheads="1"/>
              </p:cNvSpPr>
              <p:nvPr>
                <p:ph type="body" idx="1"/>
              </p:nvPr>
            </p:nvSpPr>
            <p:spPr bwMode="auto">
              <a:xfrm>
                <a:off x="107504" y="1261287"/>
                <a:ext cx="8655496" cy="3939363"/>
              </a:xfrm>
              <a:noFill/>
              <a:extLst>
                <a:ext uri="{909E8E84-426E-40dd-AFC4-6F175D3DCCD1}">
                  <a14:hiddenFill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81641" tIns="40821" rIns="81641" bIns="40821" numCol="1" anchor="t" anchorCtr="0" compatLnSpc="1">
                <a:prstTxWarp prst="textNoShape">
                  <a:avLst/>
                </a:prstTxWarp>
              </a:bodyPr>
              <a:lstStyle/>
              <a:p>
                <a:r>
                  <a:rPr lang="en-US" altLang="en-US" dirty="0"/>
                  <a:t>To read an object, follow reader protocol.</a:t>
                </a:r>
              </a:p>
              <a:p>
                <a:r>
                  <a:rPr lang="en-US" altLang="en-US" dirty="0"/>
                  <a:t>To write an object:</a:t>
                </a:r>
              </a:p>
              <a:p>
                <a:pPr lvl="1"/>
                <a:r>
                  <a:rPr lang="en-US" altLang="en-US" dirty="0"/>
                  <a:t>Finds </a:t>
                </a:r>
                <a:r>
                  <a:rPr lang="en-US" altLang="en-US" b="1" dirty="0">
                    <a:solidFill>
                      <a:srgbClr val="3365FB"/>
                    </a:solidFill>
                  </a:rPr>
                  <a:t>newest version V</a:t>
                </a:r>
                <a:endParaRPr lang="en-US" altLang="en-US" dirty="0">
                  <a:solidFill>
                    <a:srgbClr val="6F2529"/>
                  </a:solidFill>
                </a:endParaRPr>
              </a:p>
              <a:p>
                <a:pPr lvl="1"/>
                <a:r>
                  <a:rPr lang="en-US" altLang="en-US" dirty="0">
                    <a:solidFill>
                      <a:srgbClr val="6F2529"/>
                    </a:solidFill>
                  </a:rPr>
                  <a:t>RTS(V) </a:t>
                </a:r>
                <a14:m>
                  <m:oMath xmlns:m="http://schemas.openxmlformats.org/officeDocument/2006/math">
                    <m:r>
                      <a:rPr lang="en-US" altLang="en-US" b="0" i="1" smtClean="0">
                        <a:solidFill>
                          <a:srgbClr val="6F2529"/>
                        </a:solidFill>
                        <a:latin typeface="Cambria Math" charset="0"/>
                      </a:rPr>
                      <m:t>&gt;</m:t>
                    </m:r>
                  </m:oMath>
                </a14:m>
                <a:r>
                  <a:rPr lang="en-US" altLang="en-US" dirty="0">
                    <a:solidFill>
                      <a:srgbClr val="6F2529"/>
                    </a:solidFill>
                  </a:rPr>
                  <a:t> TS(T):</a:t>
                </a:r>
                <a:r>
                  <a:rPr lang="en-US" altLang="en-US" dirty="0"/>
                  <a:t> Reject write</a:t>
                </a:r>
              </a:p>
              <a:p>
                <a:pPr lvl="1"/>
                <a:r>
                  <a:rPr lang="en-US" altLang="en-US" dirty="0">
                    <a:solidFill>
                      <a:srgbClr val="6F2529"/>
                    </a:solidFill>
                  </a:rPr>
                  <a:t>RTS(V) </a:t>
                </a:r>
                <a14:m>
                  <m:oMath xmlns:m="http://schemas.openxmlformats.org/officeDocument/2006/math">
                    <m:r>
                      <a:rPr lang="en-US" altLang="en-US" b="0" i="1" dirty="0" smtClean="0">
                        <a:solidFill>
                          <a:srgbClr val="6F2529"/>
                        </a:solidFill>
                        <a:latin typeface="Cambria Math" charset="0"/>
                      </a:rPr>
                      <m:t>≤</m:t>
                    </m:r>
                  </m:oMath>
                </a14:m>
                <a:r>
                  <a:rPr lang="en-US" altLang="en-US" dirty="0">
                    <a:solidFill>
                      <a:srgbClr val="6F2529"/>
                    </a:solidFill>
                  </a:rPr>
                  <a:t> TS(T):</a:t>
                </a:r>
                <a:r>
                  <a:rPr lang="en-US" altLang="en-US" dirty="0"/>
                  <a:t> T makes a copy </a:t>
                </a:r>
                <a:r>
                  <a:rPr lang="en-US" altLang="en-US" dirty="0">
                    <a:solidFill>
                      <a:srgbClr val="6F2529"/>
                    </a:solidFill>
                  </a:rPr>
                  <a:t>CV </a:t>
                </a:r>
                <a:r>
                  <a:rPr lang="en-US" altLang="en-US" dirty="0"/>
                  <a:t>of V, with a pointer to V, with </a:t>
                </a:r>
                <a:r>
                  <a:rPr lang="en-US" altLang="en-US" dirty="0">
                    <a:solidFill>
                      <a:srgbClr val="6F2529"/>
                    </a:solidFill>
                  </a:rPr>
                  <a:t>WTS(CV) = TS(T), RTS(CV) = TS(T).</a:t>
                </a:r>
                <a:r>
                  <a:rPr lang="en-US" altLang="en-US" dirty="0">
                    <a:solidFill>
                      <a:schemeClr val="accent2"/>
                    </a:solidFill>
                  </a:rPr>
                  <a:t> </a:t>
                </a:r>
              </a:p>
              <a:p>
                <a:pPr lvl="2"/>
                <a:r>
                  <a:rPr lang="en-US" altLang="en-US" sz="2400" dirty="0"/>
                  <a:t>Write is buffered / locked until T commits; other </a:t>
                </a:r>
                <a:r>
                  <a:rPr lang="en-US" altLang="en-US" sz="2400" dirty="0" err="1"/>
                  <a:t>txns</a:t>
                </a:r>
                <a:r>
                  <a:rPr lang="en-US" altLang="en-US" sz="2400" dirty="0"/>
                  <a:t> cannot </a:t>
                </a:r>
                <a:r>
                  <a:rPr lang="en-US" altLang="ja-JP" sz="2400" dirty="0"/>
                  <a:t>read version CV.</a:t>
                </a:r>
                <a:r>
                  <a:rPr lang="en-US" altLang="ja-JP" sz="2400" dirty="0">
                    <a:solidFill>
                      <a:srgbClr val="6F2529"/>
                    </a:solidFill>
                  </a:rPr>
                  <a:t> WHY????</a:t>
                </a:r>
                <a:endParaRPr lang="en-US" altLang="ja-JP" sz="2400" dirty="0"/>
              </a:p>
            </p:txBody>
          </p:sp>
        </mc:Choice>
        <mc:Fallback xmlns="">
          <p:sp>
            <p:nvSpPr>
              <p:cNvPr id="106499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 bwMode="auto">
              <a:xfrm>
                <a:off x="107504" y="1261287"/>
                <a:ext cx="8655496" cy="3939363"/>
              </a:xfrm>
              <a:blipFill rotWithShape="0">
                <a:blip r:embed="rId3"/>
                <a:stretch>
                  <a:fillRect l="-1972" t="-2477"/>
                </a:stretch>
              </a:blipFill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654377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Bottlenecks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970BD-9972-4D08-B83E-9264E792A2B8}" type="slidenum">
              <a:rPr lang="en-US" smtClean="0"/>
              <a:pPr/>
              <a:t>71</a:t>
            </a:fld>
            <a:endParaRPr lang="en-US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85800" y="1261287"/>
            <a:ext cx="8077200" cy="490401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r>
              <a:rPr lang="en-US" altLang="en-US" sz="3600" kern="0" dirty="0"/>
              <a:t>Lock thrashing</a:t>
            </a:r>
          </a:p>
          <a:p>
            <a:pPr lvl="1"/>
            <a:r>
              <a:rPr lang="en-US" altLang="en-US" sz="2800" kern="0" dirty="0"/>
              <a:t>2PL, Strict 2PL</a:t>
            </a:r>
          </a:p>
          <a:p>
            <a:endParaRPr lang="en-US" altLang="en-US" sz="3600" kern="0" dirty="0"/>
          </a:p>
          <a:p>
            <a:r>
              <a:rPr lang="en-US" altLang="en-US" sz="3600" kern="0" dirty="0"/>
              <a:t>Timestamp allocation</a:t>
            </a:r>
          </a:p>
          <a:p>
            <a:pPr lvl="1"/>
            <a:r>
              <a:rPr lang="en-US" altLang="en-US" sz="2800" kern="0" dirty="0"/>
              <a:t>All T/O algorithms + deadlock prevention</a:t>
            </a:r>
          </a:p>
          <a:p>
            <a:pPr lvl="1"/>
            <a:endParaRPr lang="en-US" altLang="en-US" sz="2800" kern="0" dirty="0"/>
          </a:p>
          <a:p>
            <a:r>
              <a:rPr lang="en-US" altLang="en-US" sz="3600" kern="0" dirty="0"/>
              <a:t>Memory allocation</a:t>
            </a:r>
          </a:p>
          <a:p>
            <a:pPr lvl="1"/>
            <a:r>
              <a:rPr lang="en-US" altLang="en-US" sz="2800" kern="0" dirty="0"/>
              <a:t>MVCC, OCC</a:t>
            </a:r>
          </a:p>
          <a:p>
            <a:endParaRPr lang="en-US" altLang="en-US" sz="3600" kern="0" dirty="0"/>
          </a:p>
        </p:txBody>
      </p:sp>
    </p:spTree>
    <p:extLst>
      <p:ext uri="{BB962C8B-B14F-4D97-AF65-F5344CB8AC3E}">
        <p14:creationId xmlns:p14="http://schemas.microsoft.com/office/powerpoint/2010/main" val="508232366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Improving performance of </a:t>
            </a:r>
            <a:r>
              <a:rPr lang="en-US" dirty="0" err="1"/>
              <a:t>txn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970BD-9972-4D08-B83E-9264E792A2B8}" type="slidenum">
              <a:rPr lang="en-US" smtClean="0"/>
              <a:pPr/>
              <a:t>72</a:t>
            </a:fld>
            <a:endParaRPr lang="en-US"/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85800" y="1261287"/>
            <a:ext cx="8077200" cy="490401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>
                <a:solidFill>
                  <a:schemeClr val="tx1"/>
                </a:solidFill>
                <a:latin typeface="+mn-lt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>
                <a:solidFill>
                  <a:schemeClr val="tx1"/>
                </a:solidFill>
                <a:latin typeface="+mn-lt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en-US" sz="3600" kern="0" dirty="0"/>
              <a:t>Goal is to </a:t>
            </a:r>
          </a:p>
          <a:p>
            <a:r>
              <a:rPr lang="en-US" altLang="en-US" sz="3600" kern="0" dirty="0"/>
              <a:t>reduce conflicts</a:t>
            </a:r>
          </a:p>
          <a:p>
            <a:r>
              <a:rPr lang="en-US" altLang="en-US" sz="3600" kern="0" dirty="0"/>
              <a:t>reduce time spent on each transaction</a:t>
            </a:r>
          </a:p>
          <a:p>
            <a:pPr marL="0" indent="0">
              <a:buNone/>
            </a:pPr>
            <a:endParaRPr lang="en-US" altLang="en-US" sz="3600" kern="0" dirty="0"/>
          </a:p>
          <a:p>
            <a:pPr marL="0" indent="0">
              <a:buNone/>
            </a:pPr>
            <a:r>
              <a:rPr lang="en-US" altLang="en-US" sz="3600" kern="0" dirty="0"/>
              <a:t>Three key approaches</a:t>
            </a:r>
          </a:p>
          <a:p>
            <a:r>
              <a:rPr lang="en-US" altLang="en-US" sz="3600" kern="0" dirty="0"/>
              <a:t>Stored procedures --&gt; faster</a:t>
            </a:r>
          </a:p>
          <a:p>
            <a:r>
              <a:rPr lang="en-US" altLang="en-US" sz="3600" kern="0" dirty="0"/>
              <a:t>Prepared statements --&gt; precompiled</a:t>
            </a:r>
          </a:p>
          <a:p>
            <a:r>
              <a:rPr lang="en-US" altLang="en-US" sz="3600" kern="0" dirty="0"/>
              <a:t>Query batches --&gt; batch locking</a:t>
            </a:r>
          </a:p>
          <a:p>
            <a:endParaRPr lang="en-US" altLang="en-US" sz="3600" kern="0" dirty="0"/>
          </a:p>
        </p:txBody>
      </p:sp>
    </p:spTree>
    <p:extLst>
      <p:ext uri="{BB962C8B-B14F-4D97-AF65-F5344CB8AC3E}">
        <p14:creationId xmlns:p14="http://schemas.microsoft.com/office/powerpoint/2010/main" val="2063218826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Snapshot isolation</a:t>
            </a:r>
          </a:p>
        </p:txBody>
      </p:sp>
      <p:sp>
        <p:nvSpPr>
          <p:cNvPr id="116739" name="Content Placeholder 2"/>
          <p:cNvSpPr>
            <a:spLocks noGrp="1"/>
          </p:cNvSpPr>
          <p:nvPr>
            <p:ph idx="1"/>
          </p:nvPr>
        </p:nvSpPr>
        <p:spPr>
          <a:xfrm>
            <a:off x="179512" y="1219200"/>
            <a:ext cx="8712968" cy="4906963"/>
          </a:xfrm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Snapshot isolation (SI) is the most popular </a:t>
            </a:r>
            <a:r>
              <a:rPr lang="en-US" altLang="en-US" b="1" dirty="0"/>
              <a:t>isolation guarantee</a:t>
            </a:r>
            <a:r>
              <a:rPr lang="en-US" altLang="en-US" dirty="0"/>
              <a:t> in real DBMS.</a:t>
            </a:r>
          </a:p>
          <a:p>
            <a:pPr lvl="1"/>
            <a:r>
              <a:rPr lang="en-US" altLang="en-US" sz="2800" dirty="0"/>
              <a:t>all </a:t>
            </a:r>
            <a:r>
              <a:rPr lang="en-US" altLang="en-US" sz="2800" dirty="0" err="1"/>
              <a:t>txn</a:t>
            </a:r>
            <a:r>
              <a:rPr lang="en-US" altLang="en-US" sz="2800" dirty="0"/>
              <a:t> reads will see a consistent snapshot of the database</a:t>
            </a:r>
          </a:p>
          <a:p>
            <a:pPr lvl="1"/>
            <a:r>
              <a:rPr lang="en-US" altLang="en-US" sz="2800" dirty="0"/>
              <a:t>the </a:t>
            </a:r>
            <a:r>
              <a:rPr lang="en-US" altLang="en-US" sz="2800" dirty="0" err="1"/>
              <a:t>txn</a:t>
            </a:r>
            <a:r>
              <a:rPr lang="en-US" altLang="en-US" sz="2800" dirty="0"/>
              <a:t> successfully commits only if no updates it has made conflict with any concurrent updates made since that snapshot.</a:t>
            </a:r>
          </a:p>
          <a:p>
            <a:r>
              <a:rPr lang="en-US" altLang="en-US" dirty="0"/>
              <a:t>SI does not guarantee </a:t>
            </a:r>
            <a:r>
              <a:rPr lang="en-US" altLang="en-US" dirty="0" err="1"/>
              <a:t>serializability</a:t>
            </a:r>
            <a:r>
              <a:rPr lang="en-US" altLang="en-US" dirty="0"/>
              <a:t>!</a:t>
            </a:r>
          </a:p>
          <a:p>
            <a:pPr lvl="1"/>
            <a:r>
              <a:rPr lang="en-US" altLang="en-US" dirty="0" err="1"/>
              <a:t>SerializableSI</a:t>
            </a:r>
            <a:r>
              <a:rPr lang="en-US" altLang="en-US" dirty="0"/>
              <a:t>: Stronger, more conservative protocol</a:t>
            </a:r>
          </a:p>
          <a:p>
            <a:r>
              <a:rPr lang="en-US" altLang="en-US" dirty="0"/>
              <a:t>Implemented in Oracle, MS SQL Server, Postgres.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564109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Snapshot isolation</a:t>
            </a:r>
          </a:p>
        </p:txBody>
      </p:sp>
      <p:sp>
        <p:nvSpPr>
          <p:cNvPr id="117763" name="Content Placeholder 2"/>
          <p:cNvSpPr>
            <a:spLocks noGrp="1"/>
          </p:cNvSpPr>
          <p:nvPr>
            <p:ph idx="1"/>
          </p:nvPr>
        </p:nvSpPr>
        <p:spPr bwMode="auto">
          <a:xfrm>
            <a:off x="179512" y="1066800"/>
            <a:ext cx="8812088" cy="4906963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Conceptually, </a:t>
            </a:r>
            <a:r>
              <a:rPr lang="en-US" altLang="en-US" dirty="0" err="1"/>
              <a:t>txn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6F2529"/>
                </a:solidFill>
              </a:rPr>
              <a:t>works on a copy of the </a:t>
            </a:r>
            <a:r>
              <a:rPr lang="en-US" altLang="en-US" dirty="0" err="1">
                <a:solidFill>
                  <a:srgbClr val="6F2529"/>
                </a:solidFill>
              </a:rPr>
              <a:t>db</a:t>
            </a:r>
            <a:r>
              <a:rPr lang="en-US" altLang="en-US" dirty="0">
                <a:solidFill>
                  <a:srgbClr val="6F2529"/>
                </a:solidFill>
              </a:rPr>
              <a:t> </a:t>
            </a:r>
            <a:r>
              <a:rPr lang="en-US" altLang="en-US" dirty="0"/>
              <a:t>made at </a:t>
            </a:r>
            <a:r>
              <a:rPr lang="en-US" altLang="en-US" dirty="0" err="1"/>
              <a:t>txn</a:t>
            </a:r>
            <a:r>
              <a:rPr lang="en-US" altLang="en-US" dirty="0"/>
              <a:t> start time.</a:t>
            </a:r>
          </a:p>
          <a:p>
            <a:pPr lvl="1"/>
            <a:r>
              <a:rPr lang="en-US" altLang="en-US" sz="2200" dirty="0"/>
              <a:t>Very expensive </a:t>
            </a:r>
            <a:r>
              <a:rPr lang="en-US" altLang="en-US" sz="2200" dirty="0">
                <a:sym typeface="Wingdings"/>
              </a:rPr>
              <a:t> </a:t>
            </a:r>
            <a:r>
              <a:rPr lang="en-US" altLang="en-US" sz="2200" dirty="0"/>
              <a:t>not implemented that way but still expensive.</a:t>
            </a:r>
          </a:p>
          <a:p>
            <a:pPr lvl="1"/>
            <a:r>
              <a:rPr lang="en-US" altLang="en-US" sz="2200" dirty="0"/>
              <a:t>Guarantees that reads in the </a:t>
            </a:r>
            <a:r>
              <a:rPr lang="en-US" altLang="en-US" sz="2200" dirty="0" err="1"/>
              <a:t>txn</a:t>
            </a:r>
            <a:r>
              <a:rPr lang="en-US" altLang="en-US" sz="2200" dirty="0"/>
              <a:t> see a consistent version of the db.</a:t>
            </a:r>
          </a:p>
          <a:p>
            <a:r>
              <a:rPr lang="en-US" altLang="en-US" sz="3000" dirty="0"/>
              <a:t>At commit time, verify that the values changed by the transaction have not been changed by other transactions since the snapshot was taken.</a:t>
            </a:r>
          </a:p>
          <a:p>
            <a:r>
              <a:rPr lang="en-US" altLang="en-US" i="1" dirty="0"/>
              <a:t>Write skew </a:t>
            </a:r>
            <a:r>
              <a:rPr lang="en-US" altLang="en-US" dirty="0"/>
              <a:t>anomaly</a:t>
            </a:r>
          </a:p>
          <a:p>
            <a:pPr lvl="1"/>
            <a:r>
              <a:rPr lang="en-US" altLang="en-US" dirty="0"/>
              <a:t>Not serializable, but permitted by snapshot isolation!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74</a:t>
            </a:fld>
            <a:endParaRPr lang="en-US"/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475656" y="5564356"/>
            <a:ext cx="6480720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	 R(X)R(Y)	           W(X)  C</a:t>
            </a:r>
          </a:p>
          <a:p>
            <a:pPr eaLnBrk="1" hangingPunct="1"/>
            <a:r>
              <a:rPr lang="en-US" altLang="x-none" sz="2400" dirty="0"/>
              <a:t>T2:	                 R(X)R(Y)           W(Y)   C</a:t>
            </a:r>
          </a:p>
        </p:txBody>
      </p:sp>
    </p:spTree>
    <p:extLst>
      <p:ext uri="{BB962C8B-B14F-4D97-AF65-F5344CB8AC3E}">
        <p14:creationId xmlns:p14="http://schemas.microsoft.com/office/powerpoint/2010/main" val="159728449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74638"/>
            <a:ext cx="9144000" cy="792162"/>
          </a:xfrm>
        </p:spPr>
        <p:txBody>
          <a:bodyPr/>
          <a:lstStyle/>
          <a:p>
            <a:r>
              <a:rPr lang="en-US" dirty="0"/>
              <a:t>Write skew – (more concrete) example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305" y="1556792"/>
            <a:ext cx="7201390" cy="5048473"/>
          </a:xfr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75</a:t>
            </a:fld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6005577" y="866745"/>
            <a:ext cx="313842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[Source: Martin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Kleppmann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720568329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Discussion</a:t>
            </a:r>
          </a:p>
        </p:txBody>
      </p:sp>
      <p:sp>
        <p:nvSpPr>
          <p:cNvPr id="118787" name="Rectangle 3"/>
          <p:cNvSpPr>
            <a:spLocks noGrp="1" noChangeArrowheads="1"/>
          </p:cNvSpPr>
          <p:nvPr>
            <p:ph idx="1"/>
          </p:nvPr>
        </p:nvSpPr>
        <p:spPr/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SI is related to optimistic CC, in that</a:t>
            </a:r>
          </a:p>
          <a:p>
            <a:pPr lvl="1"/>
            <a:r>
              <a:rPr lang="en-US" altLang="en-US" dirty="0"/>
              <a:t>Conceptually, snapshots are created at </a:t>
            </a:r>
            <a:r>
              <a:rPr lang="en-US" altLang="en-US" dirty="0" err="1"/>
              <a:t>txn</a:t>
            </a:r>
            <a:r>
              <a:rPr lang="en-US" altLang="en-US" dirty="0"/>
              <a:t> start.</a:t>
            </a:r>
          </a:p>
          <a:p>
            <a:pPr lvl="1"/>
            <a:r>
              <a:rPr lang="en-US" altLang="en-US" dirty="0"/>
              <a:t>There is an analysis phase at the end to decide whether a transaction may commit (do </a:t>
            </a:r>
            <a:r>
              <a:rPr lang="en-US" altLang="en-US" dirty="0" err="1"/>
              <a:t>writesets</a:t>
            </a:r>
            <a:r>
              <a:rPr lang="en-US" altLang="en-US" dirty="0"/>
              <a:t> overlap?).</a:t>
            </a:r>
          </a:p>
          <a:p>
            <a:endParaRPr lang="en-US" altLang="en-US" dirty="0"/>
          </a:p>
          <a:p>
            <a:r>
              <a:rPr lang="en-US" altLang="en-US" dirty="0" err="1"/>
              <a:t>Multiversion</a:t>
            </a:r>
            <a:r>
              <a:rPr lang="en-US" altLang="en-US" dirty="0"/>
              <a:t> CC is a way to implement </a:t>
            </a:r>
            <a:br>
              <a:rPr lang="en-US" altLang="en-US" dirty="0"/>
            </a:br>
            <a:r>
              <a:rPr lang="en-US" altLang="en-US" dirty="0"/>
              <a:t>(a stronger) snapshot isolation.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587153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 dirty="0"/>
              <a:t>Transaction Support in SQL-92</a:t>
            </a:r>
          </a:p>
        </p:txBody>
      </p:sp>
      <p:sp>
        <p:nvSpPr>
          <p:cNvPr id="114691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457200" y="1219200"/>
            <a:ext cx="8229600" cy="5638800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Transaction characteristics:</a:t>
            </a:r>
          </a:p>
          <a:p>
            <a:pPr lvl="1"/>
            <a:r>
              <a:rPr lang="en-US" altLang="en-US" dirty="0"/>
              <a:t>Access mode: Read-only, Read-write </a:t>
            </a:r>
          </a:p>
          <a:p>
            <a:pPr lvl="1"/>
            <a:r>
              <a:rPr lang="en-US" altLang="en-US" dirty="0"/>
              <a:t>Isolation level: How isolated is each </a:t>
            </a:r>
            <a:r>
              <a:rPr lang="en-US" altLang="en-US" dirty="0" err="1"/>
              <a:t>txn</a:t>
            </a:r>
            <a:r>
              <a:rPr lang="en-US" altLang="en-US" dirty="0"/>
              <a:t> </a:t>
            </a:r>
            <a:br>
              <a:rPr lang="en-US" altLang="en-US" dirty="0"/>
            </a:br>
            <a:r>
              <a:rPr lang="en-US" altLang="en-US" dirty="0"/>
              <a:t>compared to other concurrent </a:t>
            </a:r>
            <a:r>
              <a:rPr lang="en-US" altLang="en-US" dirty="0" err="1"/>
              <a:t>txns</a:t>
            </a:r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sz="2400" dirty="0"/>
          </a:p>
          <a:p>
            <a:r>
              <a:rPr lang="en-US" altLang="en-US" dirty="0"/>
              <a:t>Let the developer/user choose isolation level based on the importance of the task!</a:t>
            </a:r>
          </a:p>
        </p:txBody>
      </p:sp>
      <p:grpSp>
        <p:nvGrpSpPr>
          <p:cNvPr id="114692" name="Group 37"/>
          <p:cNvGrpSpPr>
            <a:grpSpLocks/>
          </p:cNvGrpSpPr>
          <p:nvPr/>
        </p:nvGrpSpPr>
        <p:grpSpPr bwMode="auto">
          <a:xfrm>
            <a:off x="827584" y="3212976"/>
            <a:ext cx="7772400" cy="2546747"/>
            <a:chOff x="480" y="1968"/>
            <a:chExt cx="4896" cy="1968"/>
          </a:xfrm>
        </p:grpSpPr>
        <p:sp>
          <p:nvSpPr>
            <p:cNvPr id="114693" name="Rectangle 4"/>
            <p:cNvSpPr>
              <a:spLocks noChangeArrowheads="1"/>
            </p:cNvSpPr>
            <p:nvPr/>
          </p:nvSpPr>
          <p:spPr bwMode="auto">
            <a:xfrm>
              <a:off x="4368" y="3581"/>
              <a:ext cx="1008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No</a:t>
              </a:r>
            </a:p>
          </p:txBody>
        </p:sp>
        <p:sp>
          <p:nvSpPr>
            <p:cNvPr id="114694" name="Rectangle 5"/>
            <p:cNvSpPr>
              <a:spLocks noChangeArrowheads="1"/>
            </p:cNvSpPr>
            <p:nvPr/>
          </p:nvSpPr>
          <p:spPr bwMode="auto">
            <a:xfrm>
              <a:off x="3024" y="3581"/>
              <a:ext cx="1344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No</a:t>
              </a:r>
            </a:p>
          </p:txBody>
        </p:sp>
        <p:sp>
          <p:nvSpPr>
            <p:cNvPr id="114695" name="Rectangle 6"/>
            <p:cNvSpPr>
              <a:spLocks noChangeArrowheads="1"/>
            </p:cNvSpPr>
            <p:nvPr/>
          </p:nvSpPr>
          <p:spPr bwMode="auto">
            <a:xfrm>
              <a:off x="2304" y="3581"/>
              <a:ext cx="720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No</a:t>
              </a:r>
            </a:p>
          </p:txBody>
        </p:sp>
        <p:sp>
          <p:nvSpPr>
            <p:cNvPr id="114696" name="Rectangle 7"/>
            <p:cNvSpPr>
              <a:spLocks noChangeArrowheads="1"/>
            </p:cNvSpPr>
            <p:nvPr/>
          </p:nvSpPr>
          <p:spPr bwMode="auto">
            <a:xfrm>
              <a:off x="480" y="3581"/>
              <a:ext cx="1824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Serializable</a:t>
              </a:r>
            </a:p>
          </p:txBody>
        </p:sp>
        <p:sp>
          <p:nvSpPr>
            <p:cNvPr id="114697" name="Rectangle 8"/>
            <p:cNvSpPr>
              <a:spLocks noChangeArrowheads="1"/>
            </p:cNvSpPr>
            <p:nvPr/>
          </p:nvSpPr>
          <p:spPr bwMode="auto">
            <a:xfrm>
              <a:off x="4368" y="3225"/>
              <a:ext cx="1008" cy="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Maybe</a:t>
              </a:r>
            </a:p>
          </p:txBody>
        </p:sp>
        <p:sp>
          <p:nvSpPr>
            <p:cNvPr id="114698" name="Rectangle 9"/>
            <p:cNvSpPr>
              <a:spLocks noChangeArrowheads="1"/>
            </p:cNvSpPr>
            <p:nvPr/>
          </p:nvSpPr>
          <p:spPr bwMode="auto">
            <a:xfrm>
              <a:off x="3024" y="3225"/>
              <a:ext cx="1344" cy="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No</a:t>
              </a:r>
            </a:p>
          </p:txBody>
        </p:sp>
        <p:sp>
          <p:nvSpPr>
            <p:cNvPr id="114699" name="Rectangle 10"/>
            <p:cNvSpPr>
              <a:spLocks noChangeArrowheads="1"/>
            </p:cNvSpPr>
            <p:nvPr/>
          </p:nvSpPr>
          <p:spPr bwMode="auto">
            <a:xfrm>
              <a:off x="2304" y="3225"/>
              <a:ext cx="720" cy="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No</a:t>
              </a:r>
            </a:p>
          </p:txBody>
        </p:sp>
        <p:sp>
          <p:nvSpPr>
            <p:cNvPr id="114700" name="Rectangle 11"/>
            <p:cNvSpPr>
              <a:spLocks noChangeArrowheads="1"/>
            </p:cNvSpPr>
            <p:nvPr/>
          </p:nvSpPr>
          <p:spPr bwMode="auto">
            <a:xfrm>
              <a:off x="480" y="3225"/>
              <a:ext cx="1824" cy="3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Repeatable Reads</a:t>
              </a:r>
            </a:p>
          </p:txBody>
        </p:sp>
        <p:sp>
          <p:nvSpPr>
            <p:cNvPr id="114701" name="Rectangle 12"/>
            <p:cNvSpPr>
              <a:spLocks noChangeArrowheads="1"/>
            </p:cNvSpPr>
            <p:nvPr/>
          </p:nvSpPr>
          <p:spPr bwMode="auto">
            <a:xfrm>
              <a:off x="4368" y="2870"/>
              <a:ext cx="1008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Maybe</a:t>
              </a:r>
            </a:p>
          </p:txBody>
        </p:sp>
        <p:sp>
          <p:nvSpPr>
            <p:cNvPr id="114702" name="Rectangle 13"/>
            <p:cNvSpPr>
              <a:spLocks noChangeArrowheads="1"/>
            </p:cNvSpPr>
            <p:nvPr/>
          </p:nvSpPr>
          <p:spPr bwMode="auto">
            <a:xfrm>
              <a:off x="3024" y="2870"/>
              <a:ext cx="1344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 dirty="0"/>
                <a:t>Maybe</a:t>
              </a:r>
            </a:p>
          </p:txBody>
        </p:sp>
        <p:sp>
          <p:nvSpPr>
            <p:cNvPr id="114703" name="Rectangle 14"/>
            <p:cNvSpPr>
              <a:spLocks noChangeArrowheads="1"/>
            </p:cNvSpPr>
            <p:nvPr/>
          </p:nvSpPr>
          <p:spPr bwMode="auto">
            <a:xfrm>
              <a:off x="2304" y="2870"/>
              <a:ext cx="720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No</a:t>
              </a:r>
            </a:p>
          </p:txBody>
        </p:sp>
        <p:sp>
          <p:nvSpPr>
            <p:cNvPr id="114704" name="Rectangle 15"/>
            <p:cNvSpPr>
              <a:spLocks noChangeArrowheads="1"/>
            </p:cNvSpPr>
            <p:nvPr/>
          </p:nvSpPr>
          <p:spPr bwMode="auto">
            <a:xfrm>
              <a:off x="480" y="2870"/>
              <a:ext cx="1824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Read Committed</a:t>
              </a:r>
            </a:p>
          </p:txBody>
        </p:sp>
        <p:sp>
          <p:nvSpPr>
            <p:cNvPr id="114705" name="Rectangle 16"/>
            <p:cNvSpPr>
              <a:spLocks noChangeArrowheads="1"/>
            </p:cNvSpPr>
            <p:nvPr/>
          </p:nvSpPr>
          <p:spPr bwMode="auto">
            <a:xfrm>
              <a:off x="4368" y="2515"/>
              <a:ext cx="1008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Maybe</a:t>
              </a:r>
            </a:p>
          </p:txBody>
        </p:sp>
        <p:sp>
          <p:nvSpPr>
            <p:cNvPr id="114706" name="Rectangle 17"/>
            <p:cNvSpPr>
              <a:spLocks noChangeArrowheads="1"/>
            </p:cNvSpPr>
            <p:nvPr/>
          </p:nvSpPr>
          <p:spPr bwMode="auto">
            <a:xfrm>
              <a:off x="3024" y="2515"/>
              <a:ext cx="1344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Maybe</a:t>
              </a:r>
            </a:p>
          </p:txBody>
        </p:sp>
        <p:sp>
          <p:nvSpPr>
            <p:cNvPr id="114707" name="Rectangle 18"/>
            <p:cNvSpPr>
              <a:spLocks noChangeArrowheads="1"/>
            </p:cNvSpPr>
            <p:nvPr/>
          </p:nvSpPr>
          <p:spPr bwMode="auto">
            <a:xfrm>
              <a:off x="2304" y="2515"/>
              <a:ext cx="720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Maybe</a:t>
              </a:r>
            </a:p>
          </p:txBody>
        </p:sp>
        <p:sp>
          <p:nvSpPr>
            <p:cNvPr id="114708" name="Rectangle 19"/>
            <p:cNvSpPr>
              <a:spLocks noChangeArrowheads="1"/>
            </p:cNvSpPr>
            <p:nvPr/>
          </p:nvSpPr>
          <p:spPr bwMode="auto">
            <a:xfrm>
              <a:off x="480" y="2515"/>
              <a:ext cx="1824" cy="3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 dirty="0"/>
                <a:t>Read Uncommitted</a:t>
              </a:r>
            </a:p>
          </p:txBody>
        </p:sp>
        <p:sp>
          <p:nvSpPr>
            <p:cNvPr id="114709" name="Rectangle 20"/>
            <p:cNvSpPr>
              <a:spLocks noChangeArrowheads="1"/>
            </p:cNvSpPr>
            <p:nvPr/>
          </p:nvSpPr>
          <p:spPr bwMode="auto">
            <a:xfrm>
              <a:off x="4368" y="1968"/>
              <a:ext cx="1008" cy="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Phantom </a:t>
              </a:r>
              <a:br>
                <a:rPr lang="en-US" altLang="x-none" sz="2025"/>
              </a:br>
              <a:r>
                <a:rPr lang="en-US" altLang="x-none" sz="2025"/>
                <a:t>Problem</a:t>
              </a:r>
            </a:p>
          </p:txBody>
        </p:sp>
        <p:sp>
          <p:nvSpPr>
            <p:cNvPr id="114710" name="Rectangle 21"/>
            <p:cNvSpPr>
              <a:spLocks noChangeArrowheads="1"/>
            </p:cNvSpPr>
            <p:nvPr/>
          </p:nvSpPr>
          <p:spPr bwMode="auto">
            <a:xfrm>
              <a:off x="3024" y="1968"/>
              <a:ext cx="1344" cy="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Unrepeatable Read</a:t>
              </a:r>
            </a:p>
          </p:txBody>
        </p:sp>
        <p:sp>
          <p:nvSpPr>
            <p:cNvPr id="114711" name="Rectangle 22"/>
            <p:cNvSpPr>
              <a:spLocks noChangeArrowheads="1"/>
            </p:cNvSpPr>
            <p:nvPr/>
          </p:nvSpPr>
          <p:spPr bwMode="auto">
            <a:xfrm>
              <a:off x="2304" y="1968"/>
              <a:ext cx="720" cy="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 dirty="0"/>
                <a:t>Dirty</a:t>
              </a:r>
              <a:br>
                <a:rPr lang="en-US" altLang="x-none" sz="2025" dirty="0"/>
              </a:br>
              <a:r>
                <a:rPr lang="en-US" altLang="x-none" sz="2025" dirty="0"/>
                <a:t>Read</a:t>
              </a:r>
            </a:p>
          </p:txBody>
        </p:sp>
        <p:sp>
          <p:nvSpPr>
            <p:cNvPr id="114712" name="Rectangle 23"/>
            <p:cNvSpPr>
              <a:spLocks noChangeArrowheads="1"/>
            </p:cNvSpPr>
            <p:nvPr/>
          </p:nvSpPr>
          <p:spPr bwMode="auto">
            <a:xfrm>
              <a:off x="480" y="1968"/>
              <a:ext cx="1824" cy="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4528" tIns="17264" rIns="34528" bIns="17264"/>
            <a:lstStyle>
              <a:lvl1pPr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1pPr>
              <a:lvl2pPr marL="742950" indent="-28575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2pPr>
              <a:lvl3pPr marL="11430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3pPr>
              <a:lvl4pPr marL="16002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4pPr>
              <a:lvl5pPr marL="2057400" indent="-228600"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400">
                  <a:solidFill>
                    <a:srgbClr val="000000"/>
                  </a:solidFill>
                  <a:latin typeface="Arial" charset="0"/>
                  <a:ea typeface="ヒラギノ角ゴ ProN W3" charset="-128"/>
                  <a:sym typeface="Arial" charset="0"/>
                </a:defRPr>
              </a:lvl9pPr>
            </a:lstStyle>
            <a:p>
              <a:pPr eaLnBrk="1" hangingPunct="1">
                <a:spcBef>
                  <a:spcPct val="20000"/>
                </a:spcBef>
              </a:pPr>
              <a:r>
                <a:rPr lang="en-US" altLang="x-none" sz="2025"/>
                <a:t>Isolation Level</a:t>
              </a:r>
            </a:p>
          </p:txBody>
        </p:sp>
        <p:sp>
          <p:nvSpPr>
            <p:cNvPr id="114713" name="Line 24"/>
            <p:cNvSpPr>
              <a:spLocks noChangeShapeType="1"/>
            </p:cNvSpPr>
            <p:nvPr/>
          </p:nvSpPr>
          <p:spPr bwMode="auto">
            <a:xfrm>
              <a:off x="480" y="2515"/>
              <a:ext cx="48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14" name="Line 25"/>
            <p:cNvSpPr>
              <a:spLocks noChangeShapeType="1"/>
            </p:cNvSpPr>
            <p:nvPr/>
          </p:nvSpPr>
          <p:spPr bwMode="auto">
            <a:xfrm>
              <a:off x="480" y="2870"/>
              <a:ext cx="48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15" name="Line 26"/>
            <p:cNvSpPr>
              <a:spLocks noChangeShapeType="1"/>
            </p:cNvSpPr>
            <p:nvPr/>
          </p:nvSpPr>
          <p:spPr bwMode="auto">
            <a:xfrm>
              <a:off x="480" y="3225"/>
              <a:ext cx="48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16" name="Line 27"/>
            <p:cNvSpPr>
              <a:spLocks noChangeShapeType="1"/>
            </p:cNvSpPr>
            <p:nvPr/>
          </p:nvSpPr>
          <p:spPr bwMode="auto">
            <a:xfrm>
              <a:off x="480" y="3581"/>
              <a:ext cx="4896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17" name="Line 28"/>
            <p:cNvSpPr>
              <a:spLocks noChangeShapeType="1"/>
            </p:cNvSpPr>
            <p:nvPr/>
          </p:nvSpPr>
          <p:spPr bwMode="auto">
            <a:xfrm>
              <a:off x="480" y="3936"/>
              <a:ext cx="4896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18" name="Line 29"/>
            <p:cNvSpPr>
              <a:spLocks noChangeShapeType="1"/>
            </p:cNvSpPr>
            <p:nvPr/>
          </p:nvSpPr>
          <p:spPr bwMode="auto">
            <a:xfrm>
              <a:off x="480" y="1968"/>
              <a:ext cx="0" cy="196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19" name="Line 30"/>
            <p:cNvSpPr>
              <a:spLocks noChangeShapeType="1"/>
            </p:cNvSpPr>
            <p:nvPr/>
          </p:nvSpPr>
          <p:spPr bwMode="auto">
            <a:xfrm>
              <a:off x="2304" y="1968"/>
              <a:ext cx="0" cy="196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20" name="Line 31"/>
            <p:cNvSpPr>
              <a:spLocks noChangeShapeType="1"/>
            </p:cNvSpPr>
            <p:nvPr/>
          </p:nvSpPr>
          <p:spPr bwMode="auto">
            <a:xfrm>
              <a:off x="3024" y="1968"/>
              <a:ext cx="0" cy="196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21" name="Line 32"/>
            <p:cNvSpPr>
              <a:spLocks noChangeShapeType="1"/>
            </p:cNvSpPr>
            <p:nvPr/>
          </p:nvSpPr>
          <p:spPr bwMode="auto">
            <a:xfrm>
              <a:off x="4368" y="1968"/>
              <a:ext cx="0" cy="1968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22" name="Line 33"/>
            <p:cNvSpPr>
              <a:spLocks noChangeShapeType="1"/>
            </p:cNvSpPr>
            <p:nvPr/>
          </p:nvSpPr>
          <p:spPr bwMode="auto">
            <a:xfrm>
              <a:off x="5376" y="1968"/>
              <a:ext cx="0" cy="1968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23" name="Line 34"/>
            <p:cNvSpPr>
              <a:spLocks noChangeShapeType="1"/>
            </p:cNvSpPr>
            <p:nvPr/>
          </p:nvSpPr>
          <p:spPr bwMode="auto">
            <a:xfrm>
              <a:off x="2304" y="1968"/>
              <a:ext cx="720" cy="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24" name="Line 35"/>
            <p:cNvSpPr>
              <a:spLocks noChangeShapeType="1"/>
            </p:cNvSpPr>
            <p:nvPr/>
          </p:nvSpPr>
          <p:spPr bwMode="auto">
            <a:xfrm>
              <a:off x="480" y="1968"/>
              <a:ext cx="1824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  <p:sp>
          <p:nvSpPr>
            <p:cNvPr id="114725" name="Line 36"/>
            <p:cNvSpPr>
              <a:spLocks noChangeShapeType="1"/>
            </p:cNvSpPr>
            <p:nvPr/>
          </p:nvSpPr>
          <p:spPr bwMode="auto">
            <a:xfrm>
              <a:off x="3024" y="1968"/>
              <a:ext cx="2352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 type="none" w="sm" len="sm"/>
              <a:tailEnd type="none" w="sm" len="sm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en-US" sz="900"/>
            </a:p>
          </p:txBody>
        </p:sp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189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469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 Slides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814685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80791" tIns="39687" rIns="80791" bIns="39687" numCol="1" anchor="b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View Serializability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66800"/>
            <a:ext cx="8153400" cy="433387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Schedules S1 and S2 are </a:t>
            </a:r>
            <a:r>
              <a:rPr lang="en-US" altLang="en-US" dirty="0">
                <a:solidFill>
                  <a:srgbClr val="6F2529"/>
                </a:solidFill>
              </a:rPr>
              <a:t>view equivalent </a:t>
            </a:r>
            <a:r>
              <a:rPr lang="en-US" altLang="en-US" dirty="0"/>
              <a:t>if:</a:t>
            </a:r>
          </a:p>
          <a:p>
            <a:pPr lvl="1">
              <a:buSzPct val="75000"/>
            </a:pPr>
            <a:r>
              <a:rPr lang="en-US" altLang="en-US" dirty="0"/>
              <a:t>T</a:t>
            </a:r>
            <a:r>
              <a:rPr lang="en-US" altLang="en-US" baseline="-25000" dirty="0"/>
              <a:t>i</a:t>
            </a:r>
            <a:r>
              <a:rPr lang="en-US" altLang="en-US" dirty="0"/>
              <a:t> reads initial value of A in S1, then T</a:t>
            </a:r>
            <a:r>
              <a:rPr lang="en-US" altLang="en-US" i="0" baseline="-25000" dirty="0">
                <a:latin typeface="+mj-lt"/>
              </a:rPr>
              <a:t>i</a:t>
            </a:r>
            <a:r>
              <a:rPr lang="en-US" altLang="en-US" dirty="0"/>
              <a:t> also reads initial value of A in S2</a:t>
            </a:r>
          </a:p>
          <a:p>
            <a:pPr lvl="1">
              <a:buSzPct val="75000"/>
            </a:pPr>
            <a:r>
              <a:rPr lang="en-US" altLang="en-US" dirty="0"/>
              <a:t>T</a:t>
            </a:r>
            <a:r>
              <a:rPr lang="en-US" altLang="en-US" baseline="-25000" dirty="0"/>
              <a:t>i</a:t>
            </a:r>
            <a:r>
              <a:rPr lang="en-US" altLang="en-US" dirty="0"/>
              <a:t> reads value of A written by T</a:t>
            </a:r>
            <a:r>
              <a:rPr lang="en-US" altLang="en-US" baseline="-25000" dirty="0"/>
              <a:t>j</a:t>
            </a:r>
            <a:r>
              <a:rPr lang="en-US" altLang="en-US" dirty="0"/>
              <a:t> in S1, then T</a:t>
            </a:r>
            <a:r>
              <a:rPr lang="en-US" altLang="en-US" baseline="-25000" dirty="0"/>
              <a:t>i</a:t>
            </a:r>
            <a:r>
              <a:rPr lang="en-US" altLang="en-US" dirty="0"/>
              <a:t> also reads value of A written by T</a:t>
            </a:r>
            <a:r>
              <a:rPr lang="en-US" altLang="en-US" baseline="-25000" dirty="0"/>
              <a:t>j</a:t>
            </a:r>
            <a:r>
              <a:rPr lang="en-US" altLang="en-US" dirty="0"/>
              <a:t> in S2</a:t>
            </a:r>
          </a:p>
          <a:p>
            <a:pPr lvl="1">
              <a:buSzPct val="75000"/>
            </a:pPr>
            <a:r>
              <a:rPr lang="en-US" altLang="en-US" dirty="0"/>
              <a:t>T</a:t>
            </a:r>
            <a:r>
              <a:rPr lang="en-US" altLang="en-US" baseline="-25000" dirty="0"/>
              <a:t>i</a:t>
            </a:r>
            <a:r>
              <a:rPr lang="en-US" altLang="en-US" dirty="0"/>
              <a:t> writes final value of A in S1, then T</a:t>
            </a:r>
            <a:r>
              <a:rPr lang="en-US" altLang="en-US" baseline="-25000" dirty="0"/>
              <a:t>i</a:t>
            </a:r>
            <a:r>
              <a:rPr lang="en-US" altLang="en-US" dirty="0"/>
              <a:t> also writes final value of A in S2</a:t>
            </a:r>
          </a:p>
          <a:p>
            <a:pPr>
              <a:buFont typeface="Wingdings" charset="2"/>
              <a:buChar char="§"/>
            </a:pPr>
            <a:endParaRPr lang="en-US" altLang="en-US" sz="2138" dirty="0"/>
          </a:p>
        </p:txBody>
      </p:sp>
      <p:sp>
        <p:nvSpPr>
          <p:cNvPr id="56324" name="Rectangle 4"/>
          <p:cNvSpPr>
            <a:spLocks noChangeArrowheads="1"/>
          </p:cNvSpPr>
          <p:nvPr/>
        </p:nvSpPr>
        <p:spPr bwMode="auto">
          <a:xfrm>
            <a:off x="533400" y="4648200"/>
            <a:ext cx="3886200" cy="118814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 R(A)	       </a:t>
            </a:r>
            <a:r>
              <a:rPr lang="en-US" altLang="x-none" sz="2400" u="sng" dirty="0"/>
              <a:t>W(A)</a:t>
            </a:r>
          </a:p>
          <a:p>
            <a:pPr eaLnBrk="1" hangingPunct="1"/>
            <a:r>
              <a:rPr lang="en-US" altLang="x-none" sz="2400" dirty="0"/>
              <a:t>T2:	      </a:t>
            </a:r>
            <a:r>
              <a:rPr lang="en-US" altLang="x-none" sz="2400" u="sng" dirty="0"/>
              <a:t>W(A)</a:t>
            </a:r>
          </a:p>
          <a:p>
            <a:pPr eaLnBrk="1" hangingPunct="1"/>
            <a:r>
              <a:rPr lang="en-US" altLang="x-none" sz="2400" dirty="0"/>
              <a:t>T3:		              W(A)</a:t>
            </a:r>
          </a:p>
        </p:txBody>
      </p:sp>
      <p:sp>
        <p:nvSpPr>
          <p:cNvPr id="56325" name="Rectangle 5"/>
          <p:cNvSpPr>
            <a:spLocks noChangeArrowheads="1"/>
          </p:cNvSpPr>
          <p:nvPr/>
        </p:nvSpPr>
        <p:spPr bwMode="auto">
          <a:xfrm>
            <a:off x="4648200" y="4648200"/>
            <a:ext cx="3962400" cy="118814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 R(A) </a:t>
            </a:r>
            <a:r>
              <a:rPr lang="en-US" altLang="x-none" sz="2400" u="sng" dirty="0"/>
              <a:t>W(A)</a:t>
            </a:r>
          </a:p>
          <a:p>
            <a:pPr eaLnBrk="1" hangingPunct="1"/>
            <a:r>
              <a:rPr lang="en-US" altLang="x-none" sz="2400" dirty="0"/>
              <a:t>T2:	                </a:t>
            </a:r>
            <a:r>
              <a:rPr lang="en-US" altLang="x-none" sz="2400" u="sng" dirty="0"/>
              <a:t>W(A)</a:t>
            </a:r>
          </a:p>
          <a:p>
            <a:pPr eaLnBrk="1" hangingPunct="1"/>
            <a:r>
              <a:rPr lang="en-US" altLang="x-none" sz="2400" dirty="0"/>
              <a:t>T3:                             W(A)</a:t>
            </a:r>
          </a:p>
        </p:txBody>
      </p:sp>
      <p:sp>
        <p:nvSpPr>
          <p:cNvPr id="2" name="Line Callout 1 (Border and Accent Bar) 1"/>
          <p:cNvSpPr/>
          <p:nvPr/>
        </p:nvSpPr>
        <p:spPr>
          <a:xfrm>
            <a:off x="3347864" y="3501008"/>
            <a:ext cx="1791816" cy="1008112"/>
          </a:xfrm>
          <a:prstGeom prst="accentBorderCallout1">
            <a:avLst>
              <a:gd name="adj1" fmla="val 18750"/>
              <a:gd name="adj2" fmla="val -8333"/>
              <a:gd name="adj3" fmla="val 149712"/>
              <a:gd name="adj4" fmla="val -46838"/>
            </a:avLst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u="sng" dirty="0"/>
              <a:t>Blind writes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79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8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DBMS gets as input a set of transactions and executes a schedule.</a:t>
            </a:r>
          </a:p>
          <a:p>
            <a:endParaRPr lang="en-US" dirty="0"/>
          </a:p>
          <a:p>
            <a:r>
              <a:rPr lang="en-US" dirty="0">
                <a:solidFill>
                  <a:srgbClr val="6F2529"/>
                </a:solidFill>
              </a:rPr>
              <a:t>Schedule</a:t>
            </a:r>
            <a:r>
              <a:rPr lang="en-US" dirty="0"/>
              <a:t>: a list of actions (reading, writing, aborting, or committing) from a set of </a:t>
            </a:r>
            <a:r>
              <a:rPr lang="en-US" dirty="0" err="1"/>
              <a:t>txns</a:t>
            </a:r>
            <a:endParaRPr lang="en-US" dirty="0"/>
          </a:p>
          <a:p>
            <a:pPr lvl="1"/>
            <a:r>
              <a:rPr lang="en-US" sz="2800" dirty="0"/>
              <a:t>All actions appear in the schedule</a:t>
            </a:r>
          </a:p>
          <a:p>
            <a:pPr lvl="1"/>
            <a:r>
              <a:rPr lang="en-US" sz="2800" dirty="0"/>
              <a:t>The order in which two actions of a transaction T appear in a schedule must be the same as the order in which they appear in T.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387851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/>
          <p:cNvSpPr>
            <a:spLocks noGrp="1" noChangeArrowheads="1"/>
          </p:cNvSpPr>
          <p:nvPr>
            <p:ph type="title"/>
          </p:nvPr>
        </p:nvSpPr>
        <p:spPr/>
        <p:txBody>
          <a:bodyPr vert="horz" wrap="square" lIns="80791" tIns="39687" rIns="80791" bIns="39687" numCol="1" anchor="b" anchorCtr="0" compatLnSpc="1">
            <a:prstTxWarp prst="textNoShape">
              <a:avLst/>
            </a:prstTxWarp>
          </a:bodyPr>
          <a:lstStyle/>
          <a:p>
            <a:r>
              <a:rPr lang="en-US" altLang="x-none"/>
              <a:t>View Serializability</a:t>
            </a:r>
          </a:p>
        </p:txBody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066800"/>
            <a:ext cx="8153400" cy="4333875"/>
          </a:xfr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0791" tIns="39687" rIns="80791" bIns="39687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/>
              <a:t>Blind writes: Write a value without reading it first, e.g., </a:t>
            </a:r>
            <a:br>
              <a:rPr lang="en-US" altLang="en-US" dirty="0"/>
            </a:br>
            <a:r>
              <a:rPr lang="en-US" altLang="en-US" sz="2400" dirty="0"/>
              <a:t>update employees set salary=1000 where name=“Amy”</a:t>
            </a:r>
          </a:p>
          <a:p>
            <a:r>
              <a:rPr lang="en-US" altLang="en-US" dirty="0"/>
              <a:t>View serializable </a:t>
            </a:r>
            <a:r>
              <a:rPr lang="en-US" altLang="en-US" dirty="0">
                <a:sym typeface="Wingdings"/>
              </a:rPr>
              <a:t> view equivalent to some serial schedule</a:t>
            </a:r>
            <a:br>
              <a:rPr lang="en-US" altLang="en-US" dirty="0"/>
            </a:br>
            <a:endParaRPr lang="en-US" altLang="en-US" sz="2400" dirty="0"/>
          </a:p>
          <a:p>
            <a:pPr>
              <a:buFont typeface="Wingdings" charset="2"/>
              <a:buChar char="§"/>
            </a:pPr>
            <a:endParaRPr lang="en-US" altLang="en-US" sz="2138" dirty="0"/>
          </a:p>
        </p:txBody>
      </p:sp>
      <p:sp>
        <p:nvSpPr>
          <p:cNvPr id="56324" name="Rectangle 4"/>
          <p:cNvSpPr>
            <a:spLocks noChangeArrowheads="1"/>
          </p:cNvSpPr>
          <p:nvPr/>
        </p:nvSpPr>
        <p:spPr bwMode="auto">
          <a:xfrm>
            <a:off x="533400" y="4648200"/>
            <a:ext cx="3886200" cy="118814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 R(A)	       W(A)</a:t>
            </a:r>
          </a:p>
          <a:p>
            <a:pPr eaLnBrk="1" hangingPunct="1"/>
            <a:r>
              <a:rPr lang="en-US" altLang="x-none" sz="2400" dirty="0"/>
              <a:t>T2:	      </a:t>
            </a:r>
            <a:r>
              <a:rPr lang="en-US" altLang="x-none" sz="2400" u="sng" dirty="0"/>
              <a:t>W(A)</a:t>
            </a:r>
          </a:p>
          <a:p>
            <a:pPr eaLnBrk="1" hangingPunct="1"/>
            <a:r>
              <a:rPr lang="en-US" altLang="x-none" sz="2400" dirty="0"/>
              <a:t>T3:		              </a:t>
            </a:r>
            <a:r>
              <a:rPr lang="en-US" altLang="x-none" sz="2400" u="sng" dirty="0"/>
              <a:t>W(A)</a:t>
            </a:r>
          </a:p>
        </p:txBody>
      </p:sp>
      <p:sp>
        <p:nvSpPr>
          <p:cNvPr id="56325" name="Rectangle 5"/>
          <p:cNvSpPr>
            <a:spLocks noChangeArrowheads="1"/>
          </p:cNvSpPr>
          <p:nvPr/>
        </p:nvSpPr>
        <p:spPr bwMode="auto">
          <a:xfrm>
            <a:off x="4648200" y="4648200"/>
            <a:ext cx="3962400" cy="118814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 R(A) W(A)</a:t>
            </a:r>
          </a:p>
          <a:p>
            <a:pPr eaLnBrk="1" hangingPunct="1"/>
            <a:r>
              <a:rPr lang="en-US" altLang="x-none" sz="2400" dirty="0"/>
              <a:t>T2:	                </a:t>
            </a:r>
            <a:r>
              <a:rPr lang="en-US" altLang="x-none" sz="2400" u="sng" dirty="0"/>
              <a:t>W(A)</a:t>
            </a:r>
          </a:p>
          <a:p>
            <a:pPr eaLnBrk="1" hangingPunct="1"/>
            <a:r>
              <a:rPr lang="en-US" altLang="x-none" sz="2400" dirty="0"/>
              <a:t>T3:                             </a:t>
            </a:r>
            <a:r>
              <a:rPr lang="en-US" altLang="x-none" sz="2400" u="sng" dirty="0"/>
              <a:t>W(A)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9509" y="0"/>
            <a:ext cx="9144000" cy="978573"/>
          </a:xfrm>
          <a:prstGeom prst="rect">
            <a:avLst/>
          </a:prstGeom>
          <a:ln>
            <a:headEnd type="none" w="med" len="med"/>
            <a:tailEnd type="none" w="med" len="med"/>
          </a:ln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34290" tIns="17145" rIns="34290" bIns="17145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342900"/>
            <a:r>
              <a:rPr lang="en-US" dirty="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Neat idea, but too expensive to check for view </a:t>
            </a:r>
            <a:r>
              <a:rPr lang="en-US" dirty="0" err="1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serializability</a:t>
            </a:r>
            <a:r>
              <a:rPr lang="en-US" dirty="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Arial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Arial" charset="0"/>
                <a:ea typeface="ヒラギノ角ゴ ProN W3" charset="0"/>
                <a:cs typeface="ヒラギノ角ゴ ProN W3" charset="0"/>
                <a:sym typeface="Wingdings"/>
              </a:rPr>
              <a:t> useless in practice</a:t>
            </a:r>
            <a:endParaRPr lang="en-US" dirty="0">
              <a:solidFill>
                <a:srgbClr val="000000"/>
              </a:solidFill>
              <a:latin typeface="Arial" charset="0"/>
              <a:ea typeface="ヒラギノ角ゴ ProN W3" charset="0"/>
              <a:cs typeface="ヒラギノ角ゴ ProN W3" charset="0"/>
              <a:sym typeface="Arial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80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765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Example</a:t>
            </a:r>
          </a:p>
        </p:txBody>
      </p:sp>
      <p:sp>
        <p:nvSpPr>
          <p:cNvPr id="108548" name="Rectangle 4"/>
          <p:cNvSpPr>
            <a:spLocks noChangeArrowheads="1"/>
          </p:cNvSpPr>
          <p:nvPr/>
        </p:nvSpPr>
        <p:spPr bwMode="auto">
          <a:xfrm>
            <a:off x="457200" y="1700808"/>
            <a:ext cx="8208912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	 R(A)	         	W(B) 		C</a:t>
            </a:r>
          </a:p>
          <a:p>
            <a:pPr eaLnBrk="1" hangingPunct="1"/>
            <a:r>
              <a:rPr lang="en-US" altLang="x-none" sz="2400" dirty="0"/>
              <a:t>T2:	          	R(B)          	W(A)		C</a:t>
            </a:r>
          </a:p>
        </p:txBody>
      </p:sp>
      <p:sp>
        <p:nvSpPr>
          <p:cNvPr id="108549" name="Rectangle 4"/>
          <p:cNvSpPr>
            <a:spLocks noChangeArrowheads="1"/>
          </p:cNvSpPr>
          <p:nvPr/>
        </p:nvSpPr>
        <p:spPr bwMode="auto">
          <a:xfrm>
            <a:off x="699482" y="3896352"/>
            <a:ext cx="7674769" cy="118814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	RTS	WTS		V0</a:t>
            </a:r>
          </a:p>
          <a:p>
            <a:pPr eaLnBrk="1" hangingPunct="1"/>
            <a:r>
              <a:rPr lang="en-US" altLang="x-none" sz="2400" dirty="0"/>
              <a:t>A:	0	0		15</a:t>
            </a:r>
          </a:p>
          <a:p>
            <a:pPr eaLnBrk="1" hangingPunct="1"/>
            <a:r>
              <a:rPr lang="en-US" altLang="x-none" sz="2400" dirty="0"/>
              <a:t>B:	0	0		 6</a:t>
            </a:r>
          </a:p>
        </p:txBody>
      </p:sp>
      <p:cxnSp>
        <p:nvCxnSpPr>
          <p:cNvPr id="108550" name="Straight Connector 6"/>
          <p:cNvCxnSpPr>
            <a:cxnSpLocks noChangeShapeType="1"/>
          </p:cNvCxnSpPr>
          <p:nvPr/>
        </p:nvCxnSpPr>
        <p:spPr bwMode="auto">
          <a:xfrm>
            <a:off x="3635896" y="3896352"/>
            <a:ext cx="0" cy="1188145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/>
          </a:ln>
        </p:spPr>
      </p:cxnSp>
    </p:spTree>
    <p:extLst>
      <p:ext uri="{BB962C8B-B14F-4D97-AF65-F5344CB8AC3E}">
        <p14:creationId xmlns:p14="http://schemas.microsoft.com/office/powerpoint/2010/main" val="210049365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COW Book (3</a:t>
            </a:r>
            <a:r>
              <a:rPr lang="en-US" baseline="30000" dirty="0"/>
              <a:t>rd</a:t>
            </a:r>
            <a:r>
              <a:rPr lang="en-US" dirty="0"/>
              <a:t> edition), chapters 16, 17</a:t>
            </a:r>
          </a:p>
          <a:p>
            <a:pPr marL="0" lvl="0" indent="0">
              <a:buNone/>
            </a:pPr>
            <a:r>
              <a:rPr lang="en-US" dirty="0"/>
              <a:t>or</a:t>
            </a:r>
          </a:p>
          <a:p>
            <a:r>
              <a:rPr lang="en-US" dirty="0"/>
              <a:t>COW Book (2</a:t>
            </a:r>
            <a:r>
              <a:rPr lang="en-US" baseline="30000" dirty="0"/>
              <a:t>nd</a:t>
            </a:r>
            <a:r>
              <a:rPr lang="en-US" dirty="0"/>
              <a:t> edition), chapters 18, 19</a:t>
            </a:r>
          </a:p>
          <a:p>
            <a:pPr marL="0" indent="0">
              <a:buNone/>
            </a:pPr>
            <a:r>
              <a:rPr lang="en-US" dirty="0"/>
              <a:t>(This material is </a:t>
            </a:r>
            <a:r>
              <a:rPr lang="en-US" u="sng" dirty="0"/>
              <a:t>partially </a:t>
            </a:r>
            <a:r>
              <a:rPr lang="en-US" dirty="0"/>
              <a:t>covered at CS-322)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82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5076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x-none"/>
              <a:t>Example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1641" tIns="40821" rIns="81641" bIns="40821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sz="2800" b="1" dirty="0">
                <a:latin typeface="Calibri" charset="0"/>
                <a:ea typeface="Calibri" charset="0"/>
                <a:cs typeface="Calibri" charset="0"/>
              </a:rPr>
              <a:t>T1: </a:t>
            </a:r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transfer $100 from B’s account to A’s account.  </a:t>
            </a:r>
            <a:r>
              <a:rPr lang="en-US" altLang="en-US" sz="2800" b="1" dirty="0">
                <a:latin typeface="Calibri" charset="0"/>
                <a:ea typeface="Calibri" charset="0"/>
                <a:cs typeface="Calibri" charset="0"/>
              </a:rPr>
              <a:t>T2: </a:t>
            </a:r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credit both accounts with a 6% interest payment.</a:t>
            </a:r>
          </a:p>
          <a:p>
            <a:endParaRPr lang="en-US" altLang="en-US" sz="2800" dirty="0">
              <a:latin typeface="Calibri" charset="0"/>
              <a:ea typeface="Calibri" charset="0"/>
              <a:cs typeface="Calibri" charset="0"/>
            </a:endParaRPr>
          </a:p>
          <a:p>
            <a:endParaRPr lang="en-US" altLang="en-US" sz="2800" dirty="0">
              <a:latin typeface="Calibri" charset="0"/>
              <a:ea typeface="Calibri" charset="0"/>
              <a:cs typeface="Calibri" charset="0"/>
            </a:endParaRPr>
          </a:p>
          <a:p>
            <a:endParaRPr lang="en-US" altLang="en-US" sz="2800" dirty="0">
              <a:latin typeface="Calibri" charset="0"/>
              <a:ea typeface="Calibri" charset="0"/>
              <a:cs typeface="Calibri" charset="0"/>
            </a:endParaRPr>
          </a:p>
          <a:p>
            <a:endParaRPr lang="en-US" altLang="en-US" sz="28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There is no guarantee that T1 will execute before T2 or vice-versa, if both are submitted together. </a:t>
            </a:r>
          </a:p>
          <a:p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Actions of two transactions can interleave!</a:t>
            </a:r>
          </a:p>
          <a:p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However, the net effect </a:t>
            </a:r>
            <a:r>
              <a:rPr lang="en-US" altLang="en-US" sz="2800" b="1" dirty="0">
                <a:latin typeface="Calibri" charset="0"/>
                <a:ea typeface="Calibri" charset="0"/>
                <a:cs typeface="Calibri" charset="0"/>
              </a:rPr>
              <a:t>must be equivalent </a:t>
            </a:r>
            <a:r>
              <a:rPr lang="en-US" altLang="en-US" sz="2800" dirty="0">
                <a:latin typeface="Calibri" charset="0"/>
                <a:ea typeface="Calibri" charset="0"/>
                <a:cs typeface="Calibri" charset="0"/>
              </a:rPr>
              <a:t>to these two transactions running serially in some order.</a:t>
            </a:r>
          </a:p>
        </p:txBody>
      </p:sp>
      <p:sp>
        <p:nvSpPr>
          <p:cNvPr id="16388" name="Rectangle 4"/>
          <p:cNvSpPr>
            <a:spLocks noChangeArrowheads="1"/>
          </p:cNvSpPr>
          <p:nvPr/>
        </p:nvSpPr>
        <p:spPr bwMode="auto">
          <a:xfrm>
            <a:off x="1331640" y="2752893"/>
            <a:ext cx="6146273" cy="818813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80791" tIns="39687" rIns="80791" bIns="39687">
            <a:spAutoFit/>
          </a:bodyPr>
          <a:lstStyle>
            <a:lvl1pPr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/>
            <a:r>
              <a:rPr lang="en-US" altLang="x-none" sz="2400" dirty="0"/>
              <a:t>T1:	BEGIN   A=A+100,   B=B-100   END</a:t>
            </a:r>
          </a:p>
          <a:p>
            <a:pPr eaLnBrk="1" hangingPunct="1"/>
            <a:r>
              <a:rPr lang="en-US" altLang="x-none" sz="2400" dirty="0"/>
              <a:t>T2:	BEGIN   A=1.06*A,   B=1.06*B   END</a:t>
            </a:r>
          </a:p>
        </p:txBody>
      </p:sp>
      <p:sp>
        <p:nvSpPr>
          <p:cNvPr id="16389" name="Rectangle 5"/>
          <p:cNvSpPr>
            <a:spLocks noChangeArrowheads="1"/>
          </p:cNvSpPr>
          <p:nvPr/>
        </p:nvSpPr>
        <p:spPr bwMode="auto">
          <a:xfrm>
            <a:off x="0" y="3314700"/>
            <a:ext cx="9067800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0791" tIns="39687" rIns="80791" bIns="39687"/>
          <a:lstStyle>
            <a:lvl1pPr marL="1087438" indent="-1087438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1pPr>
            <a:lvl2pPr marL="742950" indent="-28575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2pPr>
            <a:lvl3pPr marL="11430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3pPr>
            <a:lvl4pPr marL="16002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4pPr>
            <a:lvl5pPr marL="2057400" indent="-228600"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400">
                <a:solidFill>
                  <a:srgbClr val="000000"/>
                </a:solidFill>
                <a:latin typeface="Arial" charset="0"/>
                <a:ea typeface="ヒラギノ角ゴ ProN W3" charset="-128"/>
                <a:sym typeface="Arial" charset="0"/>
              </a:defRPr>
            </a:lvl9pPr>
          </a:lstStyle>
          <a:p>
            <a:pPr eaLnBrk="1" hangingPunct="1">
              <a:spcBef>
                <a:spcPct val="20000"/>
              </a:spcBef>
              <a:buClr>
                <a:schemeClr val="tx1"/>
              </a:buClr>
              <a:buSzPct val="75000"/>
              <a:buFont typeface="Arial" charset="0"/>
              <a:buChar char="•"/>
            </a:pPr>
            <a:endParaRPr lang="en-US" altLang="en-US" sz="1800" dirty="0">
              <a:latin typeface="Verdana" charset="0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B54189-C436-47D0-AC37-8484B13A8E13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879774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riginal-dias-templat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Calibri"/>
        <a:ea typeface=""/>
        <a:cs typeface="Arial"/>
      </a:majorFont>
      <a:minorFont>
        <a:latin typeface="Calibri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17816</TotalTime>
  <Words>4725</Words>
  <Application>Microsoft Macintosh PowerPoint</Application>
  <PresentationFormat>On-screen Show (4:3)</PresentationFormat>
  <Paragraphs>976</Paragraphs>
  <Slides>82</Slides>
  <Notes>75</Notes>
  <HiddenSlides>3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92" baseType="lpstr">
      <vt:lpstr>ＭＳ Ｐゴシック</vt:lpstr>
      <vt:lpstr>ヒラギノ角ゴ ProN W3</vt:lpstr>
      <vt:lpstr>Arial</vt:lpstr>
      <vt:lpstr>Arial Narrow</vt:lpstr>
      <vt:lpstr>Calibri</vt:lpstr>
      <vt:lpstr>Cambria Math</vt:lpstr>
      <vt:lpstr>Courier New</vt:lpstr>
      <vt:lpstr>Verdana</vt:lpstr>
      <vt:lpstr>Wingdings</vt:lpstr>
      <vt:lpstr>original-dias-template</vt:lpstr>
      <vt:lpstr>CS422 Database systems</vt:lpstr>
      <vt:lpstr>Overview</vt:lpstr>
      <vt:lpstr>Definition of transactions</vt:lpstr>
      <vt:lpstr>A quick reminder of ACID</vt:lpstr>
      <vt:lpstr>Atomicity and Durability</vt:lpstr>
      <vt:lpstr>Consistency and Isolation</vt:lpstr>
      <vt:lpstr>A note on concurrency</vt:lpstr>
      <vt:lpstr>Schedules</vt:lpstr>
      <vt:lpstr>Example</vt:lpstr>
      <vt:lpstr>Example (Contd.)</vt:lpstr>
      <vt:lpstr>Scheduling Transactions</vt:lpstr>
      <vt:lpstr>Anomalies with Interleaved Execution</vt:lpstr>
      <vt:lpstr>Aborting a Transaction</vt:lpstr>
      <vt:lpstr>Conflict Serializable Schedules</vt:lpstr>
      <vt:lpstr>Example</vt:lpstr>
      <vt:lpstr>Dependency Graph</vt:lpstr>
      <vt:lpstr>Concurrency protocols</vt:lpstr>
      <vt:lpstr>Lock-Based Concurrency Control</vt:lpstr>
      <vt:lpstr>Lock-Based Concurrency Control</vt:lpstr>
      <vt:lpstr>Lock-Based Concurrency Control</vt:lpstr>
      <vt:lpstr>Deadlocks</vt:lpstr>
      <vt:lpstr>Deadlock Detection</vt:lpstr>
      <vt:lpstr>Deadlock Detection (Continued)</vt:lpstr>
      <vt:lpstr>Deadlock Prevention</vt:lpstr>
      <vt:lpstr>Fixed vs dynamic databases</vt:lpstr>
      <vt:lpstr>Dynamic Databases</vt:lpstr>
      <vt:lpstr>Dynamic Databases</vt:lpstr>
      <vt:lpstr>How did serializability break aka “The phantom menace”</vt:lpstr>
      <vt:lpstr>Predicate Locking</vt:lpstr>
      <vt:lpstr>Index Locking</vt:lpstr>
      <vt:lpstr>Are 2PL protocols always good?</vt:lpstr>
      <vt:lpstr>Describing transactions</vt:lpstr>
      <vt:lpstr>Flat Transactions</vt:lpstr>
      <vt:lpstr>Limitations of flat txns</vt:lpstr>
      <vt:lpstr>Limitations of flat txns</vt:lpstr>
      <vt:lpstr>Transaction savepoints</vt:lpstr>
      <vt:lpstr>Transaction savepoints</vt:lpstr>
      <vt:lpstr>Transaction savepoints</vt:lpstr>
      <vt:lpstr>Transaction chains</vt:lpstr>
      <vt:lpstr>Transaction chains</vt:lpstr>
      <vt:lpstr>Nested transactions</vt:lpstr>
      <vt:lpstr>Nested transactions</vt:lpstr>
      <vt:lpstr>Compensating transactions</vt:lpstr>
      <vt:lpstr>SAGA transactions</vt:lpstr>
      <vt:lpstr>SAGA transactions</vt:lpstr>
      <vt:lpstr>PowerPoint Presentation</vt:lpstr>
      <vt:lpstr>Concurrency protocols</vt:lpstr>
      <vt:lpstr>Optimistic Concurrency Control</vt:lpstr>
      <vt:lpstr>Kung-Robinson Model</vt:lpstr>
      <vt:lpstr>Validation</vt:lpstr>
      <vt:lpstr>Test 1</vt:lpstr>
      <vt:lpstr>Test 2</vt:lpstr>
      <vt:lpstr>Test 3</vt:lpstr>
      <vt:lpstr>Example: Optimistic CC</vt:lpstr>
      <vt:lpstr>Example: Optimistic CC</vt:lpstr>
      <vt:lpstr>Example: Optimistic CC</vt:lpstr>
      <vt:lpstr>Example: Optimistic CC</vt:lpstr>
      <vt:lpstr>Example: Optimistic CC</vt:lpstr>
      <vt:lpstr>Comments on Validation</vt:lpstr>
      <vt:lpstr>Overheads in Optimistic CC</vt:lpstr>
      <vt:lpstr>Timestamp-based CC</vt:lpstr>
      <vt:lpstr>Timestamp-based CC</vt:lpstr>
      <vt:lpstr>When txn T wants to READ Object O</vt:lpstr>
      <vt:lpstr>When txn T wants to write Object O</vt:lpstr>
      <vt:lpstr>Timestamp-based CC and Recoverability</vt:lpstr>
      <vt:lpstr>Multiversion Concurrency Control</vt:lpstr>
      <vt:lpstr>Multiversion Concurrency Control</vt:lpstr>
      <vt:lpstr>MV + Timestamp Ordering (MVTO)</vt:lpstr>
      <vt:lpstr>Reader txn</vt:lpstr>
      <vt:lpstr>Writer txn</vt:lpstr>
      <vt:lpstr>Bottlenecks</vt:lpstr>
      <vt:lpstr>Improving performance of txn</vt:lpstr>
      <vt:lpstr>Snapshot isolation</vt:lpstr>
      <vt:lpstr>Snapshot isolation</vt:lpstr>
      <vt:lpstr>Write skew – (more concrete) example</vt:lpstr>
      <vt:lpstr>Discussion</vt:lpstr>
      <vt:lpstr>Transaction Support in SQL-92</vt:lpstr>
      <vt:lpstr>Backup Slides</vt:lpstr>
      <vt:lpstr>View Serializability</vt:lpstr>
      <vt:lpstr>View Serializability</vt:lpstr>
      <vt:lpstr>Example</vt:lpstr>
      <vt:lpstr>Readings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QPipe and CJOIN</dc:title>
  <dc:creator>kingherc</dc:creator>
  <cp:lastModifiedBy>Microsoft Office User</cp:lastModifiedBy>
  <cp:revision>3736</cp:revision>
  <cp:lastPrinted>2019-05-08T07:12:51Z</cp:lastPrinted>
  <dcterms:created xsi:type="dcterms:W3CDTF">2011-11-21T20:18:23Z</dcterms:created>
  <dcterms:modified xsi:type="dcterms:W3CDTF">2019-05-08T07:13:08Z</dcterms:modified>
</cp:coreProperties>
</file>

<file path=docProps/thumbnail.jpeg>
</file>